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3" r:id="rId15"/>
    <p:sldId id="271" r:id="rId16"/>
    <p:sldId id="272" r:id="rId17"/>
    <p:sldId id="275" r:id="rId18"/>
    <p:sldId id="276" r:id="rId19"/>
    <p:sldId id="279" r:id="rId20"/>
    <p:sldId id="277" r:id="rId21"/>
    <p:sldId id="278" r:id="rId22"/>
    <p:sldId id="274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3BFD-FD64-434A-A6AE-43949684D931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86115-3060-413F-952C-DD08693C26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79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Get</a:t>
            </a:r>
            <a:r>
              <a:rPr lang="en-GB" baseline="0" dirty="0" smtClean="0"/>
              <a:t> students to sketch axes and tables in their books.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4E427-E3BD-40A8-8ACE-F54AF5B80FB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Probably</a:t>
            </a:r>
            <a:r>
              <a:rPr lang="en-GB" baseline="0" dirty="0" smtClean="0"/>
              <a:t> skip the latter question to get to quadratic simultaneous equations as soon as possible.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6115-3060-413F-952C-DD08693C2618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249F-A15D-4ECE-9BB1-A55C5CCE00CC}" type="datetimeFigureOut">
              <a:rPr lang="en-GB" smtClean="0"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E920-EB28-4D17-A9EF-F28C0F1138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C1: Chapter 3 </a:t>
            </a:r>
            <a:r>
              <a:rPr lang="en-GB" dirty="0" smtClean="0"/>
              <a:t>Equations and Inequalities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 J Frost (jfrost@tiffin.kingston.sch.uk) 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modified: 18</a:t>
            </a:r>
            <a:r>
              <a:rPr lang="en-GB" baseline="30000" dirty="0" smtClean="0"/>
              <a:t>th</a:t>
            </a:r>
            <a:r>
              <a:rPr lang="en-GB" dirty="0" smtClean="0"/>
              <a:t> September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30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vgamesonline.com/wp-content/themes/deepstack-poker/images/screenshots/deal-or-no-deal-uk-ho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857188" cy="51571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60648"/>
            <a:ext cx="914400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3200" dirty="0" smtClean="0"/>
              <a:t>Deal or No Deal?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2000" dirty="0" smtClean="0"/>
              <a:t>We can manipulate inequalities in various ways, but which of these are allowed and not allowed?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4644008" y="5517232"/>
            <a:ext cx="1800200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6732240" y="5517232"/>
            <a:ext cx="223224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4644008" y="5517232"/>
            <a:ext cx="1800200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Deal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6732240" y="5517232"/>
            <a:ext cx="223224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No Deal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220486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x &gt; 3</a:t>
            </a:r>
            <a:endParaRPr lang="en-GB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357301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x - 1 &gt; 2</a:t>
            </a:r>
            <a:endParaRPr lang="en-GB" sz="4800" b="1" dirty="0"/>
          </a:p>
        </p:txBody>
      </p:sp>
      <p:sp>
        <p:nvSpPr>
          <p:cNvPr id="14" name="Down Arrow 13"/>
          <p:cNvSpPr/>
          <p:nvPr/>
        </p:nvSpPr>
        <p:spPr>
          <a:xfrm>
            <a:off x="4644008" y="2996952"/>
            <a:ext cx="504056" cy="576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732240" y="249289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we add or subtract to both sides?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0867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vgamesonline.com/wp-content/themes/deepstack-poker/images/screenshots/deal-or-no-deal-uk-ho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857188" cy="51571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60648"/>
            <a:ext cx="914400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3200" dirty="0" smtClean="0"/>
              <a:t>Deal or No Deal?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2000" dirty="0" smtClean="0"/>
              <a:t>We can manipulate inequalities in various ways, but which of these are allowed and not allowed?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4644008" y="5517232"/>
            <a:ext cx="1800200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6732240" y="5517232"/>
            <a:ext cx="223224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4644008" y="5517232"/>
            <a:ext cx="1800200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Deal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6732240" y="5517232"/>
            <a:ext cx="223224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No Deal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2204864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2x &gt; 6</a:t>
            </a:r>
            <a:endParaRPr lang="en-GB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357301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x &gt; 3</a:t>
            </a:r>
            <a:endParaRPr lang="en-GB" sz="4800" b="1" dirty="0"/>
          </a:p>
        </p:txBody>
      </p:sp>
      <p:sp>
        <p:nvSpPr>
          <p:cNvPr id="14" name="Down Arrow 13"/>
          <p:cNvSpPr/>
          <p:nvPr/>
        </p:nvSpPr>
        <p:spPr>
          <a:xfrm>
            <a:off x="4644008" y="2996952"/>
            <a:ext cx="504056" cy="576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732240" y="2492896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we divide both sides by a positive number?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354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vgamesonline.com/wp-content/themes/deepstack-poker/images/screenshots/deal-or-no-deal-uk-ho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857188" cy="51571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60648"/>
            <a:ext cx="914400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3200" dirty="0" smtClean="0"/>
              <a:t>Deal or No Deal?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2000" dirty="0" smtClean="0"/>
              <a:t>We can manipulate inequalities in various ways, but which of these are allowed and not allowed?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4644008" y="5517232"/>
            <a:ext cx="1800200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6732240" y="5517232"/>
            <a:ext cx="223224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4644008" y="5517232"/>
            <a:ext cx="1800200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Deal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6732240" y="5517232"/>
            <a:ext cx="223224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No Deal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2204864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x &lt; 1</a:t>
            </a:r>
            <a:endParaRPr lang="en-GB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357301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4x &lt; 4</a:t>
            </a:r>
            <a:endParaRPr lang="en-GB" sz="4800" b="1" dirty="0"/>
          </a:p>
        </p:txBody>
      </p:sp>
      <p:sp>
        <p:nvSpPr>
          <p:cNvPr id="14" name="Down Arrow 13"/>
          <p:cNvSpPr/>
          <p:nvPr/>
        </p:nvSpPr>
        <p:spPr>
          <a:xfrm>
            <a:off x="4644008" y="2996952"/>
            <a:ext cx="504056" cy="576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588224" y="2492896"/>
            <a:ext cx="2555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we multiply both sides by a positive number?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43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vgamesonline.com/wp-content/themes/deepstack-poker/images/screenshots/deal-or-no-deal-uk-ho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857188" cy="51571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60648"/>
            <a:ext cx="914400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3200" dirty="0" smtClean="0"/>
              <a:t>Deal or No Deal?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2000" dirty="0" smtClean="0"/>
              <a:t>We can manipulate inequalities in various ways, but which of these are allowed and not allowed?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6732240" y="5445224"/>
            <a:ext cx="223224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4644008" y="5445224"/>
            <a:ext cx="180020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4644008" y="5445224"/>
            <a:ext cx="1800200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Deal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6732240" y="5445224"/>
            <a:ext cx="223224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No Deal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2204864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x &lt; 1</a:t>
            </a:r>
            <a:endParaRPr lang="en-GB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357301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-x &lt; -1</a:t>
            </a:r>
            <a:endParaRPr lang="en-GB" sz="4800" b="1" dirty="0"/>
          </a:p>
        </p:txBody>
      </p:sp>
      <p:sp>
        <p:nvSpPr>
          <p:cNvPr id="14" name="Down Arrow 13"/>
          <p:cNvSpPr/>
          <p:nvPr/>
        </p:nvSpPr>
        <p:spPr>
          <a:xfrm>
            <a:off x="4644008" y="2996952"/>
            <a:ext cx="504056" cy="576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588224" y="2492896"/>
            <a:ext cx="2555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we multiply both sides by a </a:t>
            </a:r>
            <a:r>
              <a:rPr lang="en-GB" sz="2400" b="1" dirty="0" smtClean="0"/>
              <a:t>negative</a:t>
            </a:r>
            <a:r>
              <a:rPr lang="en-GB" sz="2400" dirty="0" smtClean="0"/>
              <a:t> number?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274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987824" y="2996952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/>
              <a:t>2</a:t>
            </a:r>
            <a:endParaRPr lang="en-GB" sz="8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112474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we multiply or divide both sides of the inequality </a:t>
            </a:r>
            <a:r>
              <a:rPr lang="en-GB" sz="2400" b="1" dirty="0" smtClean="0"/>
              <a:t>by a negative number</a:t>
            </a:r>
            <a:r>
              <a:rPr lang="en-GB" sz="2400" dirty="0" smtClean="0"/>
              <a:t>, the </a:t>
            </a:r>
            <a:r>
              <a:rPr lang="en-GB" sz="2400" b="1" dirty="0" smtClean="0"/>
              <a:t>inequality ‘flips’</a:t>
            </a:r>
            <a:r>
              <a:rPr lang="en-GB" sz="2400" dirty="0" smtClean="0"/>
              <a:t>!</a:t>
            </a:r>
            <a:r>
              <a:rPr lang="en-GB" sz="2400" b="1" dirty="0" smtClean="0"/>
              <a:t> 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20" y="2996952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/>
              <a:t>&lt;</a:t>
            </a:r>
            <a:endParaRPr lang="en-GB" sz="8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2996952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/>
              <a:t>4</a:t>
            </a:r>
            <a:endParaRPr lang="en-GB" sz="8000" b="1" dirty="0"/>
          </a:p>
        </p:txBody>
      </p:sp>
      <p:sp>
        <p:nvSpPr>
          <p:cNvPr id="19" name="Rectangle 18"/>
          <p:cNvSpPr/>
          <p:nvPr/>
        </p:nvSpPr>
        <p:spPr>
          <a:xfrm>
            <a:off x="3563888" y="5301208"/>
            <a:ext cx="1872208" cy="10081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Click to Start </a:t>
            </a:r>
          </a:p>
          <a:p>
            <a:pPr algn="ctr"/>
            <a:r>
              <a:rPr lang="en-GB" b="1" dirty="0" err="1" smtClean="0"/>
              <a:t>Bromanimation</a:t>
            </a:r>
            <a:endParaRPr lang="en-GB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-1404664" y="6021288"/>
            <a:ext cx="108012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alibri"/>
              </a:rPr>
              <a:t>×</a:t>
            </a:r>
            <a:r>
              <a:rPr lang="en-GB" sz="2800" dirty="0" smtClean="0"/>
              <a:t> (-1)</a:t>
            </a:r>
            <a:endParaRPr lang="en-GB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771800" y="2996952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/>
              <a:t>-2</a:t>
            </a:r>
            <a:endParaRPr lang="en-GB" sz="8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612560" y="4365104"/>
            <a:ext cx="108012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alibri"/>
              </a:rPr>
              <a:t>×</a:t>
            </a:r>
            <a:r>
              <a:rPr lang="en-GB" sz="2800" dirty="0" smtClean="0"/>
              <a:t> (-1)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9992" y="2924944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/>
              <a:t>-4</a:t>
            </a:r>
            <a:endParaRPr lang="en-GB" sz="8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07904" y="2492896"/>
            <a:ext cx="151216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OMG magic!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‘Flipping’ the inequality</a:t>
              </a:r>
              <a:endParaRPr lang="en-GB" sz="32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238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10972 -0.2 L 0.25763 -0.22523 L 0.32743 -0.37476 L 0.34895 -0.56365 L 0.42882 -0.52963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0" y="-28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-0.22864 -0.18565 L -0.36024 -0.29236 L -0.40191 -0.36343 L -0.51857 -0.27223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882 -0.52963 L 0.74409 -1.0462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258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684 -0.27246 L -0.68194 -0.954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-341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39" presetClass="exit" presetSubtype="0" decel="10000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20" grpId="0" animBg="1"/>
      <p:bldP spid="20" grpId="1" animBg="1"/>
      <p:bldP spid="22" grpId="0"/>
      <p:bldP spid="23" grpId="0" animBg="1"/>
      <p:bldP spid="23" grpId="1" animBg="1"/>
      <p:bldP spid="24" grpId="0"/>
      <p:bldP spid="25" grpId="0" animBg="1"/>
      <p:bldP spid="2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vgamesonline.com/wp-content/themes/deepstack-poker/images/screenshots/deal-or-no-deal-uk-ho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857188" cy="51571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60648"/>
            <a:ext cx="914400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3200" dirty="0" smtClean="0"/>
              <a:t>Deal or No Deal?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2000" dirty="0" smtClean="0"/>
              <a:t>We can manipulate inequalities in various ways, but which of these are allowed and not allowed?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6660232" y="4509120"/>
            <a:ext cx="223224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Wingdings"/>
              </a:rPr>
              <a:t>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0" y="4509120"/>
            <a:ext cx="1800200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>
                <a:sym typeface="Symbol"/>
              </a:rPr>
              <a:t></a:t>
            </a:r>
            <a:r>
              <a:rPr lang="en-GB" sz="2800" dirty="0" smtClean="0">
                <a:sym typeface="Wingdings"/>
              </a:rPr>
              <a:t>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4572000" y="4509120"/>
            <a:ext cx="1800200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Deal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6660232" y="4509120"/>
            <a:ext cx="2232248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Click to No Deal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67944" y="1716654"/>
                <a:ext cx="1944216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4800" b="1" i="1" smtClean="0"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GB" sz="4800" b="1" i="1" smtClean="0">
                          <a:latin typeface="Cambria Math"/>
                        </a:rPr>
                        <m:t>&lt;</m:t>
                      </m:r>
                      <m:r>
                        <a:rPr lang="en-GB" sz="4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4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716654"/>
                <a:ext cx="1944216" cy="14800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95936" y="3573016"/>
                <a:ext cx="23042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1" i="1" smtClean="0">
                          <a:latin typeface="Cambria Math"/>
                        </a:rPr>
                        <m:t>𝟏</m:t>
                      </m:r>
                      <m:r>
                        <a:rPr lang="en-GB" sz="4800" b="1" i="1" smtClean="0">
                          <a:latin typeface="Cambria Math"/>
                        </a:rPr>
                        <m:t>&lt;</m:t>
                      </m:r>
                      <m:r>
                        <a:rPr lang="en-GB" sz="4800" b="1" i="1" smtClean="0">
                          <a:latin typeface="Cambria Math"/>
                        </a:rPr>
                        <m:t>𝟐</m:t>
                      </m:r>
                      <m:r>
                        <a:rPr lang="en-GB" sz="48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4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573016"/>
                <a:ext cx="2304256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own Arrow 13"/>
          <p:cNvSpPr/>
          <p:nvPr/>
        </p:nvSpPr>
        <p:spPr>
          <a:xfrm>
            <a:off x="4788024" y="3068960"/>
            <a:ext cx="504056" cy="57606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588224" y="2492896"/>
            <a:ext cx="2555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we multiply both sides by a </a:t>
            </a:r>
            <a:r>
              <a:rPr lang="en-GB" sz="2400" b="1" dirty="0" smtClean="0"/>
              <a:t>variable?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5373216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problem is, </a:t>
            </a:r>
            <a:r>
              <a:rPr lang="en-GB" b="1" dirty="0" smtClean="0"/>
              <a:t>we don’t know if the variable has a positive or negative value</a:t>
            </a:r>
            <a:r>
              <a:rPr lang="en-GB" dirty="0" smtClean="0"/>
              <a:t>, so negative solutions would flip it and positive ones wouldn’t. But you won’t have to solve questions like this unless you’re doing FP2!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91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Linear Inequalities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5616" y="1358613"/>
                <a:ext cx="22322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2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−5&lt;7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358613"/>
                <a:ext cx="223224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24128" y="1377953"/>
                <a:ext cx="22322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&lt;6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377953"/>
                <a:ext cx="223224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3528" y="7647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Solve the following inequalities.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44425" y="2348880"/>
                <a:ext cx="2718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5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+9≥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+20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25" y="2348880"/>
                <a:ext cx="271864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68144" y="2348880"/>
                <a:ext cx="21425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≥2.75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348880"/>
                <a:ext cx="214258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425" y="3573016"/>
                <a:ext cx="2718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12−3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&lt;27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25" y="3573016"/>
                <a:ext cx="271864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80929" y="3559070"/>
                <a:ext cx="2718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&gt;−5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929" y="3559070"/>
                <a:ext cx="271864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9552" y="4941168"/>
                <a:ext cx="41764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GB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2800" b="0" i="1" smtClean="0">
                          <a:latin typeface="Cambria Math"/>
                        </a:rPr>
                        <m:t>&gt;5−2(2</m:t>
                      </m:r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−8)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941168"/>
                <a:ext cx="417646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80112" y="4869160"/>
                <a:ext cx="2718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  <m:r>
                        <a:rPr lang="en-GB" sz="2800" b="0" i="1" smtClean="0">
                          <a:latin typeface="Cambria Math"/>
                        </a:rPr>
                        <m:t>&gt;7.2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869160"/>
                <a:ext cx="2718646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868144" y="1268760"/>
            <a:ext cx="259228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68144" y="2250450"/>
            <a:ext cx="259228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74072" y="3362210"/>
            <a:ext cx="259228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64836" y="4744308"/>
            <a:ext cx="259228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067944" y="1495547"/>
            <a:ext cx="1152128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4071532" y="2466474"/>
            <a:ext cx="1152128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4062295" y="3559070"/>
            <a:ext cx="1152128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4716016" y="5058762"/>
            <a:ext cx="864096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65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4743364" y="4794298"/>
            <a:ext cx="402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Means: </a:t>
            </a:r>
            <a:r>
              <a:rPr lang="en-GB" dirty="0" smtClean="0"/>
              <a:t>x is less than or equal to 4.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484783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x &gt; 3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9856" y="2077039"/>
            <a:ext cx="367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Means: </a:t>
            </a:r>
            <a:r>
              <a:rPr lang="en-GB" dirty="0" smtClean="0"/>
              <a:t>x is (strictly) greater than 3.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500698" y="2627620"/>
            <a:ext cx="3510056" cy="513348"/>
            <a:chOff x="269856" y="2555612"/>
            <a:chExt cx="3510056" cy="513348"/>
          </a:xfrm>
        </p:grpSpPr>
        <p:grpSp>
          <p:nvGrpSpPr>
            <p:cNvPr id="22" name="Group 21"/>
            <p:cNvGrpSpPr/>
            <p:nvPr/>
          </p:nvGrpSpPr>
          <p:grpSpPr>
            <a:xfrm>
              <a:off x="269856" y="2918222"/>
              <a:ext cx="3510056" cy="150738"/>
              <a:chOff x="269856" y="2918222"/>
              <a:chExt cx="3510056" cy="150738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69856" y="2924944"/>
                <a:ext cx="35100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467544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1043608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1619672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2195736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2771800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3347864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269856" y="2555612"/>
              <a:ext cx="3294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0          1         2        3         4         5</a:t>
              </a:r>
              <a:endParaRPr lang="en-GB" dirty="0"/>
            </a:p>
          </p:txBody>
        </p:sp>
      </p:grpSp>
      <p:sp>
        <p:nvSpPr>
          <p:cNvPr id="24" name="Oval 23"/>
          <p:cNvSpPr/>
          <p:nvPr/>
        </p:nvSpPr>
        <p:spPr>
          <a:xfrm>
            <a:off x="2339170" y="3212976"/>
            <a:ext cx="159416" cy="144016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>
            <a:stCxn id="24" idx="6"/>
          </p:cNvCxnSpPr>
          <p:nvPr/>
        </p:nvCxnSpPr>
        <p:spPr>
          <a:xfrm>
            <a:off x="2498586" y="3284984"/>
            <a:ext cx="15121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426146" y="2081685"/>
            <a:ext cx="237626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483768" y="1387277"/>
            <a:ext cx="1836204" cy="461665"/>
            <a:chOff x="2483768" y="1387277"/>
            <a:chExt cx="1836204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2915816" y="1387277"/>
              <a:ext cx="14041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This is known as a ‘strict’ inequality.</a:t>
              </a:r>
              <a:endParaRPr lang="en-GB" sz="1200" dirty="0"/>
            </a:p>
          </p:txBody>
        </p:sp>
        <p:cxnSp>
          <p:nvCxnSpPr>
            <p:cNvPr id="30" name="Straight Arrow Connector 29"/>
            <p:cNvCxnSpPr>
              <a:stCxn id="28" idx="1"/>
            </p:cNvCxnSpPr>
            <p:nvPr/>
          </p:nvCxnSpPr>
          <p:spPr>
            <a:xfrm flipH="1">
              <a:off x="2483768" y="1618110"/>
              <a:ext cx="432048" cy="826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502236" y="3140968"/>
            <a:ext cx="353101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569532" y="1236822"/>
            <a:ext cx="0" cy="56211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0" y="3933056"/>
            <a:ext cx="914400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89436" y="154838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x &lt; -1</a:t>
            </a:r>
            <a:endParaRPr lang="en-GB" sz="3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771668" y="2140637"/>
            <a:ext cx="367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Means: </a:t>
            </a:r>
            <a:r>
              <a:rPr lang="en-GB" dirty="0" smtClean="0"/>
              <a:t>x is (strictly) less than -1.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5002510" y="2691218"/>
            <a:ext cx="3510056" cy="513348"/>
            <a:chOff x="269856" y="2555612"/>
            <a:chExt cx="3510056" cy="513348"/>
          </a:xfrm>
        </p:grpSpPr>
        <p:grpSp>
          <p:nvGrpSpPr>
            <p:cNvPr id="41" name="Group 40"/>
            <p:cNvGrpSpPr/>
            <p:nvPr/>
          </p:nvGrpSpPr>
          <p:grpSpPr>
            <a:xfrm>
              <a:off x="269856" y="2918222"/>
              <a:ext cx="3510056" cy="150738"/>
              <a:chOff x="269856" y="2918222"/>
              <a:chExt cx="3510056" cy="150738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269856" y="2924944"/>
                <a:ext cx="35100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67544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043608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1619672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2195736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771800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3347864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269856" y="2555612"/>
              <a:ext cx="3294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-3       -2        -1        0         1         2</a:t>
              </a:r>
              <a:endParaRPr lang="en-GB" dirty="0"/>
            </a:p>
          </p:txBody>
        </p:sp>
      </p:grpSp>
      <p:sp>
        <p:nvSpPr>
          <p:cNvPr id="50" name="Oval 49"/>
          <p:cNvSpPr/>
          <p:nvPr/>
        </p:nvSpPr>
        <p:spPr>
          <a:xfrm>
            <a:off x="6272618" y="3320988"/>
            <a:ext cx="159416" cy="144016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Connector 50"/>
          <p:cNvCxnSpPr>
            <a:stCxn id="50" idx="2"/>
          </p:cNvCxnSpPr>
          <p:nvPr/>
        </p:nvCxnSpPr>
        <p:spPr>
          <a:xfrm flipH="1">
            <a:off x="5002510" y="3392996"/>
            <a:ext cx="12701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962649" y="2145283"/>
            <a:ext cx="2334611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45694" y="3249407"/>
            <a:ext cx="353101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17404" y="417624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x ≥ 4</a:t>
            </a:r>
            <a:endParaRPr lang="en-GB" sz="3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399636" y="4768502"/>
            <a:ext cx="402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Means: </a:t>
            </a:r>
            <a:r>
              <a:rPr lang="en-GB" dirty="0" smtClean="0"/>
              <a:t>x is greater than or equal to 4.</a:t>
            </a:r>
            <a:endParaRPr lang="en-GB" dirty="0"/>
          </a:p>
        </p:txBody>
      </p:sp>
      <p:grpSp>
        <p:nvGrpSpPr>
          <p:cNvPr id="61" name="Group 60"/>
          <p:cNvGrpSpPr/>
          <p:nvPr/>
        </p:nvGrpSpPr>
        <p:grpSpPr>
          <a:xfrm>
            <a:off x="630478" y="5319083"/>
            <a:ext cx="3510056" cy="513348"/>
            <a:chOff x="269856" y="2555612"/>
            <a:chExt cx="3510056" cy="513348"/>
          </a:xfrm>
        </p:grpSpPr>
        <p:grpSp>
          <p:nvGrpSpPr>
            <p:cNvPr id="62" name="Group 61"/>
            <p:cNvGrpSpPr/>
            <p:nvPr/>
          </p:nvGrpSpPr>
          <p:grpSpPr>
            <a:xfrm>
              <a:off x="269856" y="2918222"/>
              <a:ext cx="3510056" cy="150738"/>
              <a:chOff x="269856" y="2918222"/>
              <a:chExt cx="3510056" cy="150738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269856" y="2924944"/>
                <a:ext cx="35100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467544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1043608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V="1">
                <a:off x="1619672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2195736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2771800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3347864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269856" y="2555612"/>
              <a:ext cx="3294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2         3         4         5         6         7</a:t>
              </a:r>
              <a:endParaRPr lang="en-GB" dirty="0"/>
            </a:p>
          </p:txBody>
        </p:sp>
      </p:grpSp>
      <p:sp>
        <p:nvSpPr>
          <p:cNvPr id="71" name="Oval 70"/>
          <p:cNvSpPr/>
          <p:nvPr/>
        </p:nvSpPr>
        <p:spPr>
          <a:xfrm>
            <a:off x="1900586" y="5948853"/>
            <a:ext cx="159416" cy="144016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Straight Connector 71"/>
          <p:cNvCxnSpPr>
            <a:endCxn id="71" idx="6"/>
          </p:cNvCxnSpPr>
          <p:nvPr/>
        </p:nvCxnSpPr>
        <p:spPr>
          <a:xfrm flipH="1">
            <a:off x="2060002" y="6020861"/>
            <a:ext cx="17347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1589899" y="4794298"/>
            <a:ext cx="2443353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01448" y="5855385"/>
            <a:ext cx="353101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503767" y="417624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x ≤ 5</a:t>
            </a:r>
            <a:endParaRPr lang="en-GB" sz="3200" b="1" dirty="0"/>
          </a:p>
        </p:txBody>
      </p:sp>
      <p:grpSp>
        <p:nvGrpSpPr>
          <p:cNvPr id="77" name="Group 76"/>
          <p:cNvGrpSpPr/>
          <p:nvPr/>
        </p:nvGrpSpPr>
        <p:grpSpPr>
          <a:xfrm>
            <a:off x="4816841" y="5319083"/>
            <a:ext cx="3510056" cy="513348"/>
            <a:chOff x="269856" y="2555612"/>
            <a:chExt cx="3510056" cy="513348"/>
          </a:xfrm>
        </p:grpSpPr>
        <p:grpSp>
          <p:nvGrpSpPr>
            <p:cNvPr id="78" name="Group 77"/>
            <p:cNvGrpSpPr/>
            <p:nvPr/>
          </p:nvGrpSpPr>
          <p:grpSpPr>
            <a:xfrm>
              <a:off x="269856" y="2918222"/>
              <a:ext cx="3510056" cy="150738"/>
              <a:chOff x="269856" y="2918222"/>
              <a:chExt cx="3510056" cy="150738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269856" y="2924944"/>
                <a:ext cx="35100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467544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1043608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1619672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2195736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2771800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3347864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/>
            <p:cNvSpPr txBox="1"/>
            <p:nvPr/>
          </p:nvSpPr>
          <p:spPr>
            <a:xfrm>
              <a:off x="269856" y="2555612"/>
              <a:ext cx="3294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2         3         4         5         6         7</a:t>
              </a:r>
              <a:endParaRPr lang="en-GB" dirty="0"/>
            </a:p>
          </p:txBody>
        </p:sp>
      </p:grpSp>
      <p:sp>
        <p:nvSpPr>
          <p:cNvPr id="87" name="Oval 86"/>
          <p:cNvSpPr/>
          <p:nvPr/>
        </p:nvSpPr>
        <p:spPr>
          <a:xfrm>
            <a:off x="6663013" y="5948853"/>
            <a:ext cx="159416" cy="144016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8" name="Straight Connector 87"/>
          <p:cNvCxnSpPr>
            <a:endCxn id="87" idx="2"/>
          </p:cNvCxnSpPr>
          <p:nvPr/>
        </p:nvCxnSpPr>
        <p:spPr>
          <a:xfrm>
            <a:off x="4945694" y="6020861"/>
            <a:ext cx="171731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5928360" y="4794298"/>
            <a:ext cx="2407045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844632" y="5862201"/>
            <a:ext cx="353101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92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Inequalities on a Number Line</a:t>
              </a:r>
              <a:endParaRPr lang="en-GB" sz="3200" dirty="0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361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52" grpId="0" animBg="1"/>
      <p:bldP spid="56" grpId="0" animBg="1"/>
      <p:bldP spid="73" grpId="0" animBg="1"/>
      <p:bldP spid="74" grpId="0" animBg="1"/>
      <p:bldP spid="89" grpId="0" animBg="1"/>
      <p:bldP spid="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0489"/>
            <a:ext cx="91440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360000" rtlCol="0">
            <a:spAutoFit/>
          </a:bodyPr>
          <a:lstStyle/>
          <a:p>
            <a:r>
              <a:rPr lang="en-GB" sz="2000" dirty="0" smtClean="0"/>
              <a:t>It’s absolutely crucial that you distinguish between the words ‘and’ and ‘or’ when constraining the values of a variable.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35699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x ≥ 2 and x &lt; 4</a:t>
            </a:r>
            <a:endParaRPr lang="en-GB" sz="3200" b="1" dirty="0"/>
          </a:p>
        </p:txBody>
      </p:sp>
      <p:cxnSp>
        <p:nvCxnSpPr>
          <p:cNvPr id="75" name="Straight Connector 74"/>
          <p:cNvCxnSpPr>
            <a:endCxn id="3" idx="2"/>
          </p:cNvCxnSpPr>
          <p:nvPr/>
        </p:nvCxnSpPr>
        <p:spPr>
          <a:xfrm flipV="1">
            <a:off x="4572000" y="1318375"/>
            <a:ext cx="0" cy="53134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3528" y="1738491"/>
            <a:ext cx="1008112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AND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1711682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How would we express </a:t>
            </a:r>
          </a:p>
          <a:p>
            <a:r>
              <a:rPr lang="en-GB" sz="2000" dirty="0" smtClean="0"/>
              <a:t>“x is greater than or equal to 2, and less than 4”?</a:t>
            </a:r>
            <a:endParaRPr lang="en-GB" sz="2000" dirty="0"/>
          </a:p>
        </p:txBody>
      </p:sp>
      <p:sp>
        <p:nvSpPr>
          <p:cNvPr id="92" name="TextBox 91"/>
          <p:cNvSpPr txBox="1"/>
          <p:nvPr/>
        </p:nvSpPr>
        <p:spPr>
          <a:xfrm>
            <a:off x="683568" y="4201299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x ≥ 2, x &lt; 4</a:t>
            </a:r>
            <a:endParaRPr lang="en-GB" sz="32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657300" y="501317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2 ≤ x &lt; 4</a:t>
            </a:r>
            <a:endParaRPr lang="en-GB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602128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last one emphasises the fact that x is </a:t>
            </a:r>
            <a:r>
              <a:rPr lang="en-GB" b="1" i="1" dirty="0" smtClean="0"/>
              <a:t>between</a:t>
            </a:r>
            <a:r>
              <a:rPr lang="en-GB" dirty="0" smtClean="0"/>
              <a:t> 2 and 4.</a:t>
            </a:r>
            <a:endParaRPr lang="en-GB" dirty="0"/>
          </a:p>
        </p:txBody>
      </p:sp>
      <p:sp>
        <p:nvSpPr>
          <p:cNvPr id="94" name="Rectangle 93"/>
          <p:cNvSpPr/>
          <p:nvPr/>
        </p:nvSpPr>
        <p:spPr>
          <a:xfrm>
            <a:off x="1039416" y="3397351"/>
            <a:ext cx="2592288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1052240" y="4282018"/>
            <a:ext cx="2592288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052240" y="5065746"/>
            <a:ext cx="2592288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32040" y="1738491"/>
            <a:ext cx="792088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OR</a:t>
            </a:r>
            <a:endParaRPr lang="en-GB" sz="3200" dirty="0"/>
          </a:p>
        </p:txBody>
      </p:sp>
      <p:sp>
        <p:nvSpPr>
          <p:cNvPr id="98" name="TextBox 97"/>
          <p:cNvSpPr txBox="1"/>
          <p:nvPr/>
        </p:nvSpPr>
        <p:spPr>
          <a:xfrm>
            <a:off x="5868144" y="1738491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How would we express </a:t>
            </a:r>
          </a:p>
          <a:p>
            <a:r>
              <a:rPr lang="en-GB" sz="2000" dirty="0" smtClean="0"/>
              <a:t>“x is less than -1, or greater than 3”?</a:t>
            </a:r>
            <a:endParaRPr lang="en-GB" sz="2000" dirty="0"/>
          </a:p>
        </p:txBody>
      </p:sp>
      <p:sp>
        <p:nvSpPr>
          <p:cNvPr id="99" name="TextBox 98"/>
          <p:cNvSpPr txBox="1"/>
          <p:nvPr/>
        </p:nvSpPr>
        <p:spPr>
          <a:xfrm>
            <a:off x="5152256" y="331293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x </a:t>
            </a:r>
            <a:r>
              <a:rPr lang="en-GB" sz="3200" b="1" dirty="0"/>
              <a:t>&lt;</a:t>
            </a:r>
            <a:r>
              <a:rPr lang="en-GB" sz="3200" b="1" dirty="0" smtClean="0"/>
              <a:t> -1 or x &gt; 4</a:t>
            </a:r>
            <a:endParaRPr lang="en-GB" sz="3200" b="1" dirty="0"/>
          </a:p>
        </p:txBody>
      </p:sp>
      <p:sp>
        <p:nvSpPr>
          <p:cNvPr id="100" name="Rectangle 99"/>
          <p:cNvSpPr/>
          <p:nvPr/>
        </p:nvSpPr>
        <p:spPr>
          <a:xfrm>
            <a:off x="5328084" y="3389811"/>
            <a:ext cx="284431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152256" y="4324409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only way you would write this – you must use the word ‘or’.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0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Inequalities on a Number Line</a:t>
              </a:r>
              <a:endParaRPr lang="en-GB" sz="32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091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</p:childTnLst>
        </p:cTn>
      </p:par>
    </p:tnLst>
    <p:bldLst>
      <p:bldP spid="14" grpId="0"/>
      <p:bldP spid="94" grpId="0" animBg="1"/>
      <p:bldP spid="95" grpId="0" animBg="1"/>
      <p:bldP spid="96" grpId="0" animBg="1"/>
      <p:bldP spid="100" grpId="0" animBg="1"/>
      <p:bldP spid="1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I will shoot you if I see any of these…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07704" y="2492896"/>
                <a:ext cx="43204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4&gt;</m:t>
                      </m:r>
                      <m:r>
                        <a:rPr lang="en-GB" sz="3600" b="0" i="1" smtClean="0">
                          <a:latin typeface="Cambria Math"/>
                        </a:rPr>
                        <m:t>𝑥</m:t>
                      </m:r>
                      <m:r>
                        <a:rPr lang="en-GB" sz="3600" b="0" i="1" smtClean="0">
                          <a:latin typeface="Cambria Math"/>
                        </a:rPr>
                        <m:t>&lt;8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492896"/>
                <a:ext cx="432048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22934" y="3717032"/>
                <a:ext cx="43204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/>
                        </a:rPr>
                        <m:t>4&lt;</m:t>
                      </m:r>
                      <m:r>
                        <a:rPr lang="en-GB" sz="3600" b="0" i="1" smtClean="0">
                          <a:latin typeface="Cambria Math"/>
                        </a:rPr>
                        <m:t>𝑥</m:t>
                      </m:r>
                      <m:r>
                        <a:rPr lang="en-GB" sz="3600" b="0" i="1" smtClean="0">
                          <a:latin typeface="Cambria Math"/>
                        </a:rPr>
                        <m:t>&gt;7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934" y="3717032"/>
                <a:ext cx="432048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8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67544" y="2132856"/>
            <a:ext cx="2592288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x</a:t>
            </a:r>
            <a:r>
              <a:rPr lang="en-GB" sz="4000" baseline="30000" dirty="0" smtClean="0"/>
              <a:t>2</a:t>
            </a:r>
            <a:r>
              <a:rPr lang="en-GB" sz="4000" dirty="0" smtClean="0"/>
              <a:t> = 4</a:t>
            </a:r>
            <a:endParaRPr lang="en-GB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2996952"/>
            <a:ext cx="2592288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x = 3</a:t>
            </a:r>
            <a:endParaRPr lang="en-GB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467544" y="3861048"/>
            <a:ext cx="2592288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x + y = 9</a:t>
            </a:r>
            <a:endParaRPr lang="en-GB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67544" y="4797152"/>
            <a:ext cx="2592288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x + y = 9</a:t>
            </a:r>
          </a:p>
          <a:p>
            <a:pPr algn="ctr"/>
            <a:r>
              <a:rPr lang="en-GB" sz="4000" dirty="0"/>
              <a:t>x</a:t>
            </a:r>
            <a:r>
              <a:rPr lang="en-GB" sz="4000" dirty="0" smtClean="0"/>
              <a:t> – y = 1</a:t>
            </a:r>
            <a:endParaRPr lang="en-GB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3419872" y="126876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For x</a:t>
            </a:r>
            <a:endParaRPr lang="en-GB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012160" y="126876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For y</a:t>
            </a:r>
            <a:endParaRPr lang="en-GB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995936" y="2060848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2</a:t>
            </a:r>
            <a:endParaRPr lang="en-GB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6516216" y="2060848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alibri"/>
              </a:rPr>
              <a:t>∞</a:t>
            </a:r>
            <a:endParaRPr lang="en-GB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3995936" y="2924944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1</a:t>
            </a:r>
            <a:endParaRPr lang="en-GB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6516216" y="2924944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alibri"/>
              </a:rPr>
              <a:t>∞</a:t>
            </a:r>
            <a:endParaRPr lang="en-GB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3995936" y="3861048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alibri"/>
              </a:rPr>
              <a:t>∞</a:t>
            </a:r>
            <a:endParaRPr lang="en-GB" sz="4400" dirty="0"/>
          </a:p>
        </p:txBody>
      </p:sp>
      <p:sp>
        <p:nvSpPr>
          <p:cNvPr id="38" name="TextBox 37"/>
          <p:cNvSpPr txBox="1"/>
          <p:nvPr/>
        </p:nvSpPr>
        <p:spPr>
          <a:xfrm>
            <a:off x="6516216" y="3861048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alibri"/>
              </a:rPr>
              <a:t>∞</a:t>
            </a:r>
            <a:endParaRPr lang="en-GB" sz="4400" dirty="0"/>
          </a:p>
        </p:txBody>
      </p:sp>
      <p:sp>
        <p:nvSpPr>
          <p:cNvPr id="40" name="TextBox 39"/>
          <p:cNvSpPr txBox="1"/>
          <p:nvPr/>
        </p:nvSpPr>
        <p:spPr>
          <a:xfrm>
            <a:off x="4067944" y="5157192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1</a:t>
            </a:r>
            <a:endParaRPr lang="en-GB" sz="4400" dirty="0"/>
          </a:p>
        </p:txBody>
      </p:sp>
      <p:sp>
        <p:nvSpPr>
          <p:cNvPr id="43" name="TextBox 42"/>
          <p:cNvSpPr txBox="1"/>
          <p:nvPr/>
        </p:nvSpPr>
        <p:spPr>
          <a:xfrm>
            <a:off x="6516216" y="5085184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1</a:t>
            </a:r>
            <a:endParaRPr lang="en-GB" sz="4400" dirty="0"/>
          </a:p>
        </p:txBody>
      </p:sp>
      <p:sp>
        <p:nvSpPr>
          <p:cNvPr id="44" name="Rectangle 43"/>
          <p:cNvSpPr/>
          <p:nvPr/>
        </p:nvSpPr>
        <p:spPr>
          <a:xfrm>
            <a:off x="3923928" y="2060848"/>
            <a:ext cx="144016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444208" y="2060848"/>
            <a:ext cx="144016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923928" y="2924944"/>
            <a:ext cx="144016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44208" y="2924944"/>
            <a:ext cx="144016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923928" y="3861048"/>
            <a:ext cx="144016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44208" y="3861048"/>
            <a:ext cx="144016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923928" y="5085184"/>
            <a:ext cx="144016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444208" y="5085184"/>
            <a:ext cx="144016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How many solutions for x and y?</a:t>
              </a:r>
              <a:endParaRPr lang="en-GB" sz="3200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5" grpId="0" animBg="1"/>
      <p:bldP spid="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/>
          <p:cNvCxnSpPr>
            <a:endCxn id="49" idx="2"/>
          </p:cNvCxnSpPr>
          <p:nvPr/>
        </p:nvCxnSpPr>
        <p:spPr>
          <a:xfrm flipH="1" flipV="1">
            <a:off x="4571428" y="599127"/>
            <a:ext cx="572" cy="62588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39552" y="1953934"/>
                <a:ext cx="32403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/>
                        </a:rPr>
                        <m:t>𝟐</m:t>
                      </m:r>
                      <m:r>
                        <a:rPr lang="en-GB" sz="3200" b="1" i="1" smtClean="0">
                          <a:latin typeface="Cambria Math"/>
                        </a:rPr>
                        <m:t>≤</m:t>
                      </m:r>
                      <m:r>
                        <a:rPr lang="en-GB" sz="3200" b="1" i="1" smtClean="0">
                          <a:latin typeface="Cambria Math"/>
                        </a:rPr>
                        <m:t>𝒙</m:t>
                      </m:r>
                      <m:r>
                        <a:rPr lang="en-GB" sz="3200" b="1" i="1" smtClean="0">
                          <a:latin typeface="Cambria Math"/>
                        </a:rPr>
                        <m:t>&lt;</m:t>
                      </m:r>
                      <m:r>
                        <a:rPr lang="en-GB" sz="32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53934"/>
                <a:ext cx="324036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5152256" y="1953933"/>
                <a:ext cx="32403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/>
                        </a:rPr>
                        <m:t>𝒙</m:t>
                      </m:r>
                      <m:r>
                        <a:rPr lang="en-GB" sz="3200" b="1" i="1" smtClean="0">
                          <a:latin typeface="Cambria Math"/>
                        </a:rPr>
                        <m:t>&lt;−</m:t>
                      </m:r>
                      <m:r>
                        <a:rPr lang="en-GB" sz="3200" b="1" i="1" smtClean="0">
                          <a:latin typeface="Cambria Math"/>
                        </a:rPr>
                        <m:t>𝟏</m:t>
                      </m:r>
                      <m:r>
                        <a:rPr lang="en-GB" sz="3200" b="1" i="1" smtClean="0">
                          <a:latin typeface="Cambria Math"/>
                        </a:rPr>
                        <m:t> </m:t>
                      </m:r>
                      <m:r>
                        <a:rPr lang="en-GB" sz="3200" b="1" i="1" smtClean="0">
                          <a:latin typeface="Cambria Math"/>
                        </a:rPr>
                        <m:t>𝒐𝒓</m:t>
                      </m:r>
                      <m:r>
                        <a:rPr lang="en-GB" sz="3200" b="1" i="1" smtClean="0">
                          <a:latin typeface="Cambria Math"/>
                        </a:rPr>
                        <m:t> </m:t>
                      </m:r>
                      <m:r>
                        <a:rPr lang="en-GB" sz="3200" b="1" i="1" smtClean="0">
                          <a:latin typeface="Cambria Math"/>
                        </a:rPr>
                        <m:t>𝒙</m:t>
                      </m:r>
                      <m:r>
                        <a:rPr lang="en-GB" sz="3200" b="1" i="1" smtClean="0">
                          <a:latin typeface="Cambria Math"/>
                        </a:rPr>
                        <m:t>&gt;</m:t>
                      </m:r>
                      <m:r>
                        <a:rPr lang="en-GB" sz="32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256" y="1953933"/>
                <a:ext cx="324036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500698" y="3062238"/>
            <a:ext cx="3510056" cy="513348"/>
            <a:chOff x="269856" y="2555612"/>
            <a:chExt cx="3510056" cy="513348"/>
          </a:xfrm>
        </p:grpSpPr>
        <p:grpSp>
          <p:nvGrpSpPr>
            <p:cNvPr id="20" name="Group 19"/>
            <p:cNvGrpSpPr/>
            <p:nvPr/>
          </p:nvGrpSpPr>
          <p:grpSpPr>
            <a:xfrm>
              <a:off x="269856" y="2918222"/>
              <a:ext cx="3510056" cy="150738"/>
              <a:chOff x="269856" y="2918222"/>
              <a:chExt cx="3510056" cy="150738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69856" y="2924944"/>
                <a:ext cx="35100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67544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1043608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1619672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2195736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2771800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3347864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269856" y="2555612"/>
              <a:ext cx="3294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0          1         2        3         4         5</a:t>
              </a:r>
              <a:endParaRPr lang="en-GB" dirty="0"/>
            </a:p>
          </p:txBody>
        </p:sp>
      </p:grpSp>
      <p:sp>
        <p:nvSpPr>
          <p:cNvPr id="29" name="Oval 28"/>
          <p:cNvSpPr/>
          <p:nvPr/>
        </p:nvSpPr>
        <p:spPr>
          <a:xfrm>
            <a:off x="1770806" y="3789040"/>
            <a:ext cx="159416" cy="144016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>
            <a:stCxn id="29" idx="6"/>
            <a:endCxn id="31" idx="2"/>
          </p:cNvCxnSpPr>
          <p:nvPr/>
        </p:nvCxnSpPr>
        <p:spPr>
          <a:xfrm>
            <a:off x="1930222" y="3861048"/>
            <a:ext cx="99271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922934" y="3789040"/>
            <a:ext cx="159416" cy="144016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1318196" y="3603888"/>
            <a:ext cx="226051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202404" y="3090540"/>
            <a:ext cx="3510056" cy="513348"/>
            <a:chOff x="269856" y="2555612"/>
            <a:chExt cx="3510056" cy="513348"/>
          </a:xfrm>
        </p:grpSpPr>
        <p:grpSp>
          <p:nvGrpSpPr>
            <p:cNvPr id="35" name="Group 34"/>
            <p:cNvGrpSpPr/>
            <p:nvPr/>
          </p:nvGrpSpPr>
          <p:grpSpPr>
            <a:xfrm>
              <a:off x="269856" y="2918222"/>
              <a:ext cx="3510056" cy="150738"/>
              <a:chOff x="269856" y="2918222"/>
              <a:chExt cx="3510056" cy="150738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69856" y="2924944"/>
                <a:ext cx="35100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467544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1043608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1619672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2195736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2771800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3347864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269856" y="2555612"/>
              <a:ext cx="3294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-1        0        1          2         3        4</a:t>
              </a:r>
              <a:endParaRPr lang="en-GB" dirty="0"/>
            </a:p>
          </p:txBody>
        </p:sp>
      </p:grpSp>
      <p:sp>
        <p:nvSpPr>
          <p:cNvPr id="44" name="Oval 43"/>
          <p:cNvSpPr/>
          <p:nvPr/>
        </p:nvSpPr>
        <p:spPr>
          <a:xfrm>
            <a:off x="5320384" y="3789040"/>
            <a:ext cx="159416" cy="14401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>
            <a:stCxn id="46" idx="6"/>
          </p:cNvCxnSpPr>
          <p:nvPr/>
        </p:nvCxnSpPr>
        <p:spPr>
          <a:xfrm>
            <a:off x="8360120" y="3861048"/>
            <a:ext cx="55245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8200704" y="3789040"/>
            <a:ext cx="159416" cy="144016"/>
          </a:xfrm>
          <a:prstGeom prst="ellipse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Connector 50"/>
          <p:cNvCxnSpPr>
            <a:endCxn id="44" idx="2"/>
          </p:cNvCxnSpPr>
          <p:nvPr/>
        </p:nvCxnSpPr>
        <p:spPr>
          <a:xfrm>
            <a:off x="4860032" y="3855916"/>
            <a:ext cx="460352" cy="51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755870" y="3654219"/>
            <a:ext cx="428062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9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Inequalities on a Number Line</a:t>
              </a:r>
              <a:endParaRPr lang="en-GB" sz="3200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663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95" grpId="0" animBg="1"/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/>
          <p:cNvCxnSpPr/>
          <p:nvPr/>
        </p:nvCxnSpPr>
        <p:spPr>
          <a:xfrm flipV="1">
            <a:off x="4572000" y="2348880"/>
            <a:ext cx="0" cy="4509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54370" y="2840073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x ≥ 2 </a:t>
            </a:r>
            <a:r>
              <a:rPr lang="en-GB" sz="3200" b="1" strike="sngStrike" dirty="0" smtClean="0"/>
              <a:t>and</a:t>
            </a:r>
            <a:r>
              <a:rPr lang="en-GB" sz="3200" b="1" dirty="0" smtClean="0"/>
              <a:t> x &lt; 4</a:t>
            </a:r>
            <a:endParaRPr lang="en-GB" sz="32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5167074" y="284007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x </a:t>
            </a:r>
            <a:r>
              <a:rPr lang="en-GB" sz="3200" b="1" dirty="0"/>
              <a:t>&lt;</a:t>
            </a:r>
            <a:r>
              <a:rPr lang="en-GB" sz="3200" b="1" dirty="0" smtClean="0"/>
              <a:t> -1 </a:t>
            </a:r>
            <a:r>
              <a:rPr lang="en-GB" sz="3200" b="1" strike="sngStrike" dirty="0" smtClean="0"/>
              <a:t>or</a:t>
            </a:r>
            <a:r>
              <a:rPr lang="en-GB" sz="3200" b="1" dirty="0" smtClean="0"/>
              <a:t> x &gt; 4</a:t>
            </a:r>
            <a:endParaRPr lang="en-GB" sz="32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515516" y="3948377"/>
            <a:ext cx="3510056" cy="513348"/>
            <a:chOff x="269856" y="2555612"/>
            <a:chExt cx="3510056" cy="513348"/>
          </a:xfrm>
        </p:grpSpPr>
        <p:grpSp>
          <p:nvGrpSpPr>
            <p:cNvPr id="20" name="Group 19"/>
            <p:cNvGrpSpPr/>
            <p:nvPr/>
          </p:nvGrpSpPr>
          <p:grpSpPr>
            <a:xfrm>
              <a:off x="269856" y="2918222"/>
              <a:ext cx="3510056" cy="150738"/>
              <a:chOff x="269856" y="2918222"/>
              <a:chExt cx="3510056" cy="150738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69856" y="2924944"/>
                <a:ext cx="35100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67544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1043608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1619672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2195736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2771800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3347864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269856" y="2555612"/>
              <a:ext cx="3294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0          1         2        3         4         5</a:t>
              </a:r>
              <a:endParaRPr lang="en-GB" dirty="0"/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614360" y="4742055"/>
            <a:ext cx="33123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84976" y="4571438"/>
            <a:ext cx="354059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217222" y="3976679"/>
            <a:ext cx="3510056" cy="513348"/>
            <a:chOff x="269856" y="2555612"/>
            <a:chExt cx="3510056" cy="513348"/>
          </a:xfrm>
        </p:grpSpPr>
        <p:grpSp>
          <p:nvGrpSpPr>
            <p:cNvPr id="35" name="Group 34"/>
            <p:cNvGrpSpPr/>
            <p:nvPr/>
          </p:nvGrpSpPr>
          <p:grpSpPr>
            <a:xfrm>
              <a:off x="269856" y="2918222"/>
              <a:ext cx="3510056" cy="150738"/>
              <a:chOff x="269856" y="2918222"/>
              <a:chExt cx="3510056" cy="150738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69856" y="2924944"/>
                <a:ext cx="35100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467544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1043608" y="2924944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1619672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2195736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2771800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3347864" y="2918222"/>
                <a:ext cx="0" cy="1440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269856" y="2555612"/>
              <a:ext cx="3294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-1        0        1          2         3        4</a:t>
              </a:r>
              <a:endParaRPr lang="en-GB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5231906" y="4571438"/>
            <a:ext cx="357633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315" y="2476530"/>
            <a:ext cx="518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or</a:t>
            </a:r>
            <a:endParaRPr lang="en-GB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677146" y="2501990"/>
            <a:ext cx="93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and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5516" y="1700808"/>
            <a:ext cx="7440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To illustrate the difference, what happens when we switch them?</a:t>
            </a:r>
            <a:endParaRPr lang="en-GB" sz="2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Inequalities on a Number Line</a:t>
              </a:r>
              <a:endParaRPr lang="en-GB" sz="3200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837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95" grpId="0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Combining Inequalities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824902" y="1268760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Find the set of values for which 12 + 4x &gt; x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</a:t>
            </a:r>
            <a:r>
              <a:rPr lang="en-GB" sz="2400" b="1" dirty="0" smtClean="0"/>
              <a:t>AND</a:t>
            </a:r>
            <a:r>
              <a:rPr lang="en-GB" sz="2400" dirty="0" smtClean="0"/>
              <a:t> 5x – 3 &gt; 2</a:t>
            </a:r>
            <a:endParaRPr lang="en-GB" sz="24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1190870" y="2632187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5x – 3 &gt; 2</a:t>
            </a:r>
            <a:endParaRPr lang="en-GB" sz="28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2016394"/>
            <a:ext cx="2520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-2 &lt; x &lt; 6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190870" y="2023045"/>
            <a:ext cx="2119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12 + 4x &gt; x</a:t>
            </a:r>
            <a:r>
              <a:rPr lang="en-GB" sz="2800" baseline="30000" dirty="0"/>
              <a:t>2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519353" y="2132856"/>
            <a:ext cx="1916743" cy="41340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519352" y="2753981"/>
            <a:ext cx="1916743" cy="41340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724128" y="2662725"/>
            <a:ext cx="2520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x </a:t>
            </a:r>
            <a:r>
              <a:rPr lang="en-GB" sz="3600" dirty="0"/>
              <a:t>&gt;</a:t>
            </a:r>
            <a:r>
              <a:rPr lang="en-GB" sz="3600" dirty="0" smtClean="0"/>
              <a:t> </a:t>
            </a:r>
            <a:r>
              <a:rPr lang="en-GB" sz="3600" dirty="0"/>
              <a:t>1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19672" y="4304265"/>
            <a:ext cx="5544616" cy="150738"/>
            <a:chOff x="-1108289" y="2918222"/>
            <a:chExt cx="5544616" cy="15073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-1108289" y="2924944"/>
              <a:ext cx="55446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67544" y="2924944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043608" y="2924944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619672" y="2918222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195736" y="2918222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771800" y="2918222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347864" y="2918222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-100177" y="2924944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-604233" y="2924944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932271" y="2918222"/>
              <a:ext cx="0" cy="1440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907704" y="3941655"/>
            <a:ext cx="507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-2       -1        0        1          2        3         4         5        6 </a:t>
            </a: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2044020" y="4632176"/>
            <a:ext cx="159416" cy="14401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>
            <a:stCxn id="30" idx="6"/>
            <a:endCxn id="35" idx="2"/>
          </p:cNvCxnSpPr>
          <p:nvPr/>
        </p:nvCxnSpPr>
        <p:spPr>
          <a:xfrm>
            <a:off x="2203436" y="4704184"/>
            <a:ext cx="43770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580524" y="4632176"/>
            <a:ext cx="159416" cy="14401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3691861" y="4941168"/>
            <a:ext cx="159416" cy="14401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>
            <a:stCxn id="41" idx="6"/>
          </p:cNvCxnSpPr>
          <p:nvPr/>
        </p:nvCxnSpPr>
        <p:spPr>
          <a:xfrm>
            <a:off x="3851277" y="5013176"/>
            <a:ext cx="331301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69987" y="4456504"/>
                <a:ext cx="1602619" cy="4001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−2&lt;</m:t>
                      </m:r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&lt;6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87" y="4456504"/>
                <a:ext cx="1602619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9511" y="4904239"/>
                <a:ext cx="1602619" cy="40011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𝑥</m:t>
                      </m:r>
                      <m:r>
                        <a:rPr lang="en-GB" sz="2000" b="0" i="1" smtClean="0">
                          <a:latin typeface="Cambria Math"/>
                        </a:rPr>
                        <m:t>&gt;1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4904239"/>
                <a:ext cx="1602619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169986" y="5517232"/>
            <a:ext cx="1602619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Combined</a:t>
            </a:r>
            <a:endParaRPr lang="en-GB" sz="2000" dirty="0"/>
          </a:p>
        </p:txBody>
      </p:sp>
      <p:sp>
        <p:nvSpPr>
          <p:cNvPr id="48" name="Oval 47"/>
          <p:cNvSpPr/>
          <p:nvPr/>
        </p:nvSpPr>
        <p:spPr>
          <a:xfrm>
            <a:off x="3691861" y="5645279"/>
            <a:ext cx="159416" cy="14401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6580524" y="5645279"/>
            <a:ext cx="159416" cy="144016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Connector 50"/>
          <p:cNvCxnSpPr>
            <a:stCxn id="48" idx="6"/>
            <a:endCxn id="50" idx="2"/>
          </p:cNvCxnSpPr>
          <p:nvPr/>
        </p:nvCxnSpPr>
        <p:spPr>
          <a:xfrm>
            <a:off x="3851277" y="5717287"/>
            <a:ext cx="272924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380850" y="5917342"/>
                <a:ext cx="25209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/>
                        </a:rPr>
                        <m:t>𝟏</m:t>
                      </m:r>
                      <m:r>
                        <a:rPr lang="en-GB" sz="2000" b="1" i="1" smtClean="0">
                          <a:latin typeface="Cambria Math"/>
                        </a:rPr>
                        <m:t>&lt;</m:t>
                      </m:r>
                      <m:r>
                        <a:rPr lang="en-GB" sz="2000" b="1" i="1" smtClean="0">
                          <a:latin typeface="Cambria Math"/>
                        </a:rPr>
                        <m:t>𝒙</m:t>
                      </m:r>
                      <m:r>
                        <a:rPr lang="en-GB" sz="2000" b="1" i="1" smtClean="0">
                          <a:latin typeface="Cambria Math"/>
                        </a:rPr>
                        <m:t>&lt;</m:t>
                      </m:r>
                      <m:r>
                        <a:rPr lang="en-GB" sz="20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850" y="5917342"/>
                <a:ext cx="2520951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2009518" y="4509120"/>
            <a:ext cx="5324731" cy="3486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978960" y="4910869"/>
            <a:ext cx="5324731" cy="3486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978960" y="5542972"/>
            <a:ext cx="5324731" cy="774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0102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11" grpId="0"/>
      <p:bldP spid="56" grpId="0"/>
      <p:bldP spid="57" grpId="0" animBg="1"/>
      <p:bldP spid="58" grpId="0" animBg="1"/>
      <p:bldP spid="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Combining Inequalities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1905022" y="1286833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2340" y="2006913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633214" y="143084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>
          <a:xfrm flipH="1">
            <a:off x="1902340" y="1538861"/>
            <a:ext cx="17308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073374" y="143084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endCxn id="9" idx="6"/>
          </p:cNvCxnSpPr>
          <p:nvPr/>
        </p:nvCxnSpPr>
        <p:spPr>
          <a:xfrm flipH="1">
            <a:off x="5289398" y="1538861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05990" y="917501"/>
            <a:ext cx="31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001366" y="91750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641326" y="225894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endCxn id="13" idx="6"/>
          </p:cNvCxnSpPr>
          <p:nvPr/>
        </p:nvCxnSpPr>
        <p:spPr>
          <a:xfrm flipH="1">
            <a:off x="4857350" y="2366953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69318" y="164687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907704" y="4483783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22" y="5203863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635896" y="462779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stCxn id="20" idx="2"/>
            <a:endCxn id="18" idx="6"/>
          </p:cNvCxnSpPr>
          <p:nvPr/>
        </p:nvCxnSpPr>
        <p:spPr>
          <a:xfrm flipH="1">
            <a:off x="3851920" y="4735811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076056" y="4627799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608672" y="4114451"/>
            <a:ext cx="31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004048" y="411445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3" name="Oval 22"/>
          <p:cNvSpPr/>
          <p:nvPr/>
        </p:nvSpPr>
        <p:spPr>
          <a:xfrm>
            <a:off x="4644008" y="5455891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905022" y="5563903"/>
            <a:ext cx="2738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0" y="484382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907704" y="2871009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05022" y="6035658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1520" y="1430849"/>
                <a:ext cx="16508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&lt;2 </m:t>
                      </m:r>
                      <m:r>
                        <a:rPr lang="en-GB" b="0" i="1" smtClean="0">
                          <a:latin typeface="Cambria Math"/>
                        </a:rPr>
                        <m:t>𝑜𝑟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&gt;5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30849"/>
                <a:ext cx="165082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6203" y="2258941"/>
                <a:ext cx="1221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&gt;4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03" y="2258941"/>
                <a:ext cx="122145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9425" y="4632552"/>
                <a:ext cx="1221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2&lt;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&lt;5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25" y="4632552"/>
                <a:ext cx="122145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3373" y="5450536"/>
                <a:ext cx="1221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&lt;4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73" y="5450536"/>
                <a:ext cx="122145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/>
          <p:cNvSpPr/>
          <p:nvPr/>
        </p:nvSpPr>
        <p:spPr>
          <a:xfrm>
            <a:off x="5020339" y="306896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5236363" y="3176972"/>
            <a:ext cx="30374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6203" y="2871009"/>
            <a:ext cx="122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Combined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86250" y="6115006"/>
            <a:ext cx="122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Combined</a:t>
            </a:r>
            <a:endParaRPr lang="en-GB" dirty="0"/>
          </a:p>
        </p:txBody>
      </p:sp>
      <p:sp>
        <p:nvSpPr>
          <p:cNvPr id="37" name="Oval 36"/>
          <p:cNvSpPr/>
          <p:nvPr/>
        </p:nvSpPr>
        <p:spPr>
          <a:xfrm>
            <a:off x="4641326" y="619166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620770" y="6191660"/>
            <a:ext cx="216024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>
            <a:endCxn id="39" idx="6"/>
          </p:cNvCxnSpPr>
          <p:nvPr/>
        </p:nvCxnSpPr>
        <p:spPr>
          <a:xfrm flipH="1" flipV="1">
            <a:off x="3836794" y="6299672"/>
            <a:ext cx="804532" cy="10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444208" y="3281700"/>
                <a:ext cx="906651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𝒙</m:t>
                      </m:r>
                      <m:r>
                        <a:rPr lang="en-GB" b="1" i="1" smtClean="0">
                          <a:latin typeface="Cambria Math"/>
                        </a:rPr>
                        <m:t>&gt;</m:t>
                      </m:r>
                      <m:r>
                        <a:rPr lang="en-GB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281700"/>
                <a:ext cx="90665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5236363" y="6223018"/>
                <a:ext cx="1313175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𝟐</m:t>
                      </m:r>
                      <m:r>
                        <a:rPr lang="en-GB" b="1" i="1" smtClean="0">
                          <a:latin typeface="Cambria Math"/>
                        </a:rPr>
                        <m:t>&lt;</m:t>
                      </m:r>
                      <m:r>
                        <a:rPr lang="en-GB" b="1" i="1" smtClean="0">
                          <a:latin typeface="Cambria Math"/>
                        </a:rPr>
                        <m:t>𝒙</m:t>
                      </m:r>
                      <m:r>
                        <a:rPr lang="en-GB" b="1" i="1" smtClean="0">
                          <a:latin typeface="Cambria Math"/>
                        </a:rPr>
                        <m:t>&lt;</m:t>
                      </m:r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363" y="6223018"/>
                <a:ext cx="131317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917880" y="2936354"/>
            <a:ext cx="6355981" cy="8526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267743" y="6044430"/>
            <a:ext cx="6355981" cy="6983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11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3D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764704"/>
                <a:ext cx="80648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Find the set of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 for which: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64704"/>
                <a:ext cx="806489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8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1548" y="1628800"/>
                <a:ext cx="7614908" cy="4763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GB" sz="2800" b="0" i="1" smtClean="0">
                        <a:latin typeface="Cambria Math"/>
                      </a:rPr>
                      <m:t>&gt;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en-GB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4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+12&gt;2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+17</m:t>
                    </m:r>
                  </m:oMath>
                </a14:m>
                <a:endParaRPr lang="en-GB" sz="2800" dirty="0" smtClean="0"/>
              </a:p>
              <a:p>
                <a:r>
                  <a:rPr lang="en-GB" sz="2800" dirty="0"/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 smtClean="0"/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−5&lt;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7</m:t>
                    </m:r>
                    <m:d>
                      <m: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GB" sz="2800" b="0" i="1" smtClean="0">
                        <a:latin typeface="Cambria Math"/>
                      </a:rPr>
                      <m:t>&gt;23−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800" dirty="0" smtClean="0"/>
              </a:p>
              <a:p>
                <a:r>
                  <a:rPr lang="en-GB" sz="2800" dirty="0" smtClean="0"/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2&lt;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&lt;4</m:t>
                    </m:r>
                  </m:oMath>
                </a14:m>
                <a:endParaRPr lang="en-GB" sz="2800" dirty="0" smtClean="0"/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−3&gt;2</m:t>
                    </m:r>
                  </m:oMath>
                </a14:m>
                <a:r>
                  <a:rPr lang="en-GB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GB" sz="2800" b="0" i="1" smtClean="0">
                        <a:latin typeface="Cambria Math"/>
                      </a:rPr>
                      <m:t>&lt;12+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en-GB" sz="2800" dirty="0" smtClean="0"/>
              </a:p>
              <a:p>
                <a:r>
                  <a:rPr lang="en-GB" sz="2800" dirty="0"/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/>
                      </a:rPr>
                      <m:t>&lt;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&lt;3</m:t>
                    </m:r>
                  </m:oMath>
                </a14:m>
                <a:endParaRPr lang="en-GB" sz="2800" dirty="0" smtClean="0"/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15−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&lt;2(11−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5</m:t>
                    </m:r>
                    <m:d>
                      <m: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GB" sz="2800" b="0" i="1" smtClean="0">
                        <a:latin typeface="Cambria Math"/>
                      </a:rPr>
                      <m:t>&gt;12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+19</m:t>
                    </m:r>
                  </m:oMath>
                </a14:m>
                <a:endParaRPr lang="en-GB" sz="2800" dirty="0" smtClean="0"/>
              </a:p>
              <a:p>
                <a:r>
                  <a:rPr lang="en-GB" sz="2800" dirty="0"/>
                  <a:t>	</a:t>
                </a:r>
                <a:r>
                  <a:rPr lang="en-GB" sz="2800" dirty="0" smtClean="0"/>
                  <a:t>No values!</a:t>
                </a: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3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+8≤20</m:t>
                    </m:r>
                  </m:oMath>
                </a14:m>
                <a:r>
                  <a:rPr lang="en-GB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d>
                      <m: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/>
                          </a:rPr>
                          <m:t>−7</m:t>
                        </m:r>
                      </m:e>
                    </m:d>
                    <m:r>
                      <a:rPr lang="en-GB" sz="2800" b="0" i="1" smtClean="0">
                        <a:latin typeface="Cambria Math"/>
                      </a:rPr>
                      <m:t>≥</m:t>
                    </m:r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+6</m:t>
                    </m:r>
                  </m:oMath>
                </a14:m>
                <a:endParaRPr lang="en-GB" sz="2800" dirty="0" smtClean="0"/>
              </a:p>
              <a:p>
                <a:r>
                  <a:rPr lang="en-GB" sz="2800" dirty="0"/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𝑥</m:t>
                    </m:r>
                    <m:r>
                      <a:rPr lang="en-GB" sz="2800" b="0" i="1" smtClean="0">
                        <a:latin typeface="Cambria Math"/>
                      </a:rPr>
                      <m:t>=4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48" y="1628800"/>
                <a:ext cx="7614908" cy="4763227"/>
              </a:xfrm>
              <a:prstGeom prst="rect">
                <a:avLst/>
              </a:prstGeom>
              <a:blipFill rotWithShape="1">
                <a:blip r:embed="rId3"/>
                <a:stretch>
                  <a:fillRect t="-1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95536" y="1772816"/>
            <a:ext cx="504056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3a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95536" y="2780928"/>
            <a:ext cx="504056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3b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95536" y="3701777"/>
            <a:ext cx="504056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3c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95536" y="4653136"/>
            <a:ext cx="504056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3d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95536" y="5517232"/>
            <a:ext cx="504056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3e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056427" y="2077373"/>
            <a:ext cx="2335464" cy="6381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56427" y="3151852"/>
            <a:ext cx="2335464" cy="4226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56427" y="3989809"/>
            <a:ext cx="2335464" cy="6237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56427" y="5024339"/>
            <a:ext cx="2335464" cy="4226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54048" y="5969406"/>
            <a:ext cx="2335464" cy="4226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752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Quadratic Inequalities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990629"/>
                <a:ext cx="6696744" cy="4616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−4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−5&lt;0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990629"/>
                <a:ext cx="6696744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1648334"/>
                <a:ext cx="6696744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−1&lt;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&lt;5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48334"/>
                <a:ext cx="669674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11560" y="1648334"/>
            <a:ext cx="669674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07704" y="3501008"/>
                <a:ext cx="410445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To solve quadratic inequalities: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400" dirty="0" smtClean="0"/>
                  <a:t>Put in form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…&gt;0</m:t>
                    </m:r>
                  </m:oMath>
                </a14:m>
                <a:r>
                  <a:rPr lang="en-GB" sz="2400" dirty="0" smtClean="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…&lt;0</m:t>
                    </m:r>
                  </m:oMath>
                </a14:m>
                <a:endParaRPr lang="en-GB" sz="2400" dirty="0" smtClean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400" dirty="0" smtClean="0"/>
                  <a:t>Factorise the quadratic.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400" b="1" u="sng" dirty="0" smtClean="0"/>
                  <a:t>Sketch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sz="2400" dirty="0" smtClean="0"/>
                  <a:t>Use sketch.</a:t>
                </a:r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501008"/>
                <a:ext cx="4104456" cy="1938992"/>
              </a:xfrm>
              <a:prstGeom prst="rect">
                <a:avLst/>
              </a:prstGeom>
              <a:blipFill rotWithShape="1">
                <a:blip r:embed="rId4"/>
                <a:stretch>
                  <a:fillRect l="-2377" t="-2516" b="-6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83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Quadratic Inequalities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990629"/>
                <a:ext cx="6696744" cy="4616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/>
                      </a:rPr>
                      <m:t>−4</m:t>
                    </m:r>
                    <m:r>
                      <a:rPr lang="en-GB" sz="2400" b="0" i="1" smtClean="0">
                        <a:latin typeface="Cambria Math"/>
                      </a:rPr>
                      <m:t>𝑥</m:t>
                    </m:r>
                    <m:r>
                      <a:rPr lang="en-GB" sz="2400" b="0" i="1" smtClean="0">
                        <a:latin typeface="Cambria Math"/>
                      </a:rPr>
                      <m:t>−5&gt;0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990629"/>
                <a:ext cx="6696744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1648334"/>
                <a:ext cx="6696744" cy="46166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&lt;−1 </m:t>
                      </m:r>
                      <m:r>
                        <a:rPr lang="en-GB" sz="2400" b="0" i="1" smtClean="0">
                          <a:latin typeface="Cambria Math"/>
                        </a:rPr>
                        <m:t>𝑜𝑟</m:t>
                      </m:r>
                      <m:r>
                        <a:rPr lang="en-GB" sz="2400" b="0" i="1" smtClean="0">
                          <a:latin typeface="Cambria Math"/>
                        </a:rPr>
                        <m:t> </m:t>
                      </m:r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  <m:r>
                        <a:rPr lang="en-GB" sz="2400" b="0" i="1" smtClean="0">
                          <a:latin typeface="Cambria Math"/>
                        </a:rPr>
                        <m:t>&gt;5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48334"/>
                <a:ext cx="669674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11560" y="1648333"/>
            <a:ext cx="671969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1560" y="2323708"/>
                <a:ext cx="71287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Bro Tip: </a:t>
                </a:r>
                <a:r>
                  <a:rPr lang="en-GB" dirty="0" smtClean="0"/>
                  <a:t>Remember that you solution will be in one of these two forms: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r>
                      <a:rPr lang="en-GB" b="0" i="1" smtClean="0">
                        <a:latin typeface="Cambria Math"/>
                      </a:rPr>
                      <m:t>&lt;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&lt;</m:t>
                    </m:r>
                    <m:r>
                      <a:rPr lang="en-GB" b="0" i="1" smtClean="0">
                        <a:latin typeface="Cambria Math"/>
                      </a:rPr>
                      <m:t>𝑏</m:t>
                    </m:r>
                  </m:oMath>
                </a14:m>
                <a:endParaRPr lang="en-GB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&lt;</m:t>
                    </m:r>
                    <m:r>
                      <a:rPr lang="en-GB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dirty="0" smtClean="0"/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&gt;</m:t>
                    </m:r>
                    <m:r>
                      <a:rPr lang="en-GB" b="0" i="1" smtClean="0">
                        <a:latin typeface="Cambria Math"/>
                      </a:rPr>
                      <m:t>𝑏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323708"/>
                <a:ext cx="712879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84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27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25"/>
            <p:cNvGrpSpPr/>
            <p:nvPr/>
          </p:nvGrpSpPr>
          <p:grpSpPr>
            <a:xfrm>
              <a:off x="395536" y="0"/>
              <a:ext cx="8640960" cy="6858000"/>
              <a:chOff x="395536" y="0"/>
              <a:chExt cx="8640960" cy="68580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395536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827584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259632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1691680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123728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555776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987824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419872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3851920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283968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716016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148064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580112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012160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444208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6876256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308304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7740352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8172400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8604448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9036496" y="0"/>
                <a:ext cx="0" cy="6858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rot="5400000">
              <a:off x="4572000" y="-4383360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572000" y="-3951312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72000" y="-3519264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572000" y="-3087216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4572000" y="-2655168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4572000" y="-2223120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572000" y="-1791072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572000" y="-1359024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572000" y="-926976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4572000" y="-494928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4572000" y="-62880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4572000" y="369168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572000" y="801216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572000" y="1233264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4572000" y="1665312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572000" y="2097360"/>
              <a:ext cx="0" cy="91440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716016" y="0"/>
              <a:ext cx="0" cy="6858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0" y="3645024"/>
              <a:ext cx="9144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86914" y="3717032"/>
              <a:ext cx="9057086" cy="369332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en-GB" dirty="0" smtClean="0"/>
                <a:t> -10            -8             -6            -4              -2                              2              4               6              8            10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55976" y="56138"/>
              <a:ext cx="504056" cy="6801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8</a:t>
              </a:r>
            </a:p>
            <a:p>
              <a:endParaRPr lang="en-GB" dirty="0"/>
            </a:p>
            <a:p>
              <a:endParaRPr lang="en-GB" dirty="0" smtClean="0"/>
            </a:p>
            <a:p>
              <a:r>
                <a:rPr lang="en-GB" dirty="0" smtClean="0"/>
                <a:t>6</a:t>
              </a:r>
            </a:p>
            <a:p>
              <a:endParaRPr lang="en-GB" sz="2400" dirty="0"/>
            </a:p>
            <a:p>
              <a:endParaRPr lang="en-GB" dirty="0" smtClean="0"/>
            </a:p>
            <a:p>
              <a:r>
                <a:rPr lang="en-GB" dirty="0" smtClean="0"/>
                <a:t>4</a:t>
              </a:r>
            </a:p>
            <a:p>
              <a:endParaRPr lang="en-GB" dirty="0"/>
            </a:p>
            <a:p>
              <a:endParaRPr lang="en-GB" dirty="0" smtClean="0"/>
            </a:p>
            <a:p>
              <a:r>
                <a:rPr lang="en-GB" dirty="0" smtClean="0"/>
                <a:t>2</a:t>
              </a:r>
            </a:p>
            <a:p>
              <a:endParaRPr lang="en-GB" dirty="0"/>
            </a:p>
            <a:p>
              <a:endParaRPr lang="en-GB" dirty="0" smtClean="0"/>
            </a:p>
            <a:p>
              <a:endParaRPr lang="en-GB" dirty="0"/>
            </a:p>
            <a:p>
              <a:endParaRPr lang="en-GB" sz="2800" dirty="0" smtClean="0"/>
            </a:p>
            <a:p>
              <a:endParaRPr lang="en-GB" dirty="0"/>
            </a:p>
            <a:p>
              <a:r>
                <a:rPr lang="en-GB" dirty="0" smtClean="0"/>
                <a:t>-2</a:t>
              </a:r>
            </a:p>
            <a:p>
              <a:endParaRPr lang="en-GB" dirty="0"/>
            </a:p>
            <a:p>
              <a:endParaRPr lang="en-GB" dirty="0" smtClean="0"/>
            </a:p>
            <a:p>
              <a:r>
                <a:rPr lang="en-GB" dirty="0" smtClean="0"/>
                <a:t>-4</a:t>
              </a:r>
            </a:p>
            <a:p>
              <a:endParaRPr lang="en-GB" sz="2400" dirty="0"/>
            </a:p>
            <a:p>
              <a:endParaRPr lang="en-GB" dirty="0" smtClean="0"/>
            </a:p>
            <a:p>
              <a:r>
                <a:rPr lang="en-GB" dirty="0" smtClean="0"/>
                <a:t>-6</a:t>
              </a:r>
            </a:p>
            <a:p>
              <a:endParaRPr lang="en-GB" dirty="0"/>
            </a:p>
          </p:txBody>
        </p:sp>
      </p:grpSp>
      <p:cxnSp>
        <p:nvCxnSpPr>
          <p:cNvPr id="67" name="Straight Connector 66"/>
          <p:cNvCxnSpPr/>
          <p:nvPr/>
        </p:nvCxnSpPr>
        <p:spPr>
          <a:xfrm>
            <a:off x="3923928" y="-171400"/>
            <a:ext cx="5616624" cy="56166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23528" y="188640"/>
            <a:ext cx="280831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By using graphical methods, solve the simultaneous equations:</a:t>
            </a:r>
          </a:p>
          <a:p>
            <a:r>
              <a:rPr lang="en-GB" b="1" dirty="0" smtClean="0"/>
              <a:t>x + y = 7</a:t>
            </a:r>
          </a:p>
          <a:p>
            <a:r>
              <a:rPr lang="en-GB" b="1" dirty="0" smtClean="0"/>
              <a:t>2x – y = -1</a:t>
            </a:r>
            <a:endParaRPr lang="en-GB" b="1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2843808" y="-387424"/>
            <a:ext cx="3672408" cy="73448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17941376">
            <a:off x="2646383" y="5068418"/>
            <a:ext cx="1551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2x – y = -1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rot="2714398">
            <a:off x="6499035" y="242716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</a:rPr>
              <a:t>x</a:t>
            </a:r>
            <a:r>
              <a:rPr lang="en-GB" sz="2400" dirty="0" smtClean="0">
                <a:solidFill>
                  <a:schemeClr val="tx2"/>
                </a:solidFill>
              </a:rPr>
              <a:t> + y = 7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876256" y="5661248"/>
            <a:ext cx="1656184" cy="792088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sketch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179512" y="2276872"/>
            <a:ext cx="288032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But why does finding the intersection of the lines give the solution?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line for each equation represents all the points (</a:t>
            </a:r>
            <a:r>
              <a:rPr lang="en-GB" dirty="0" err="1" smtClean="0"/>
              <a:t>x,y</a:t>
            </a:r>
            <a:r>
              <a:rPr lang="en-GB" dirty="0" smtClean="0"/>
              <a:t>) for which the equation is satisfied.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Therefore, at the intersection(s), this gives the points for which both equations are satisfied.</a:t>
            </a:r>
            <a:endParaRPr lang="en-GB" dirty="0"/>
          </a:p>
        </p:txBody>
      </p:sp>
      <p:sp>
        <p:nvSpPr>
          <p:cNvPr id="80" name="Rectangle 79"/>
          <p:cNvSpPr/>
          <p:nvPr/>
        </p:nvSpPr>
        <p:spPr>
          <a:xfrm>
            <a:off x="251520" y="3140968"/>
            <a:ext cx="2736304" cy="25202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940152" y="908720"/>
            <a:ext cx="165618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Solution:</a:t>
            </a:r>
          </a:p>
          <a:p>
            <a:r>
              <a:rPr lang="en-GB" sz="2000" b="1" dirty="0" smtClean="0"/>
              <a:t>x = 2, y = 5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9" grpId="0" animBg="1"/>
      <p:bldP spid="80" grpId="0" animBg="1"/>
      <p:bldP spid="80" grpId="1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Solutions by sketching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By sketching the simultaneous equations on a single graph, determining how many solutions there are. (You need not determine what the solutions are)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62880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</a:t>
            </a:r>
            <a:r>
              <a:rPr lang="en-GB" sz="2400" dirty="0" smtClean="0"/>
              <a:t> = x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 – x – 2</a:t>
            </a:r>
          </a:p>
          <a:p>
            <a:r>
              <a:rPr lang="en-GB" sz="2400" dirty="0"/>
              <a:t>y</a:t>
            </a:r>
            <a:r>
              <a:rPr lang="en-GB" sz="2400" dirty="0" smtClean="0"/>
              <a:t> = 2x</a:t>
            </a:r>
            <a:endParaRPr lang="en-GB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536" y="4869160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547664" y="3212976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827584" y="3645024"/>
            <a:ext cx="1598212" cy="1416657"/>
          </a:xfrm>
          <a:custGeom>
            <a:avLst/>
            <a:gdLst>
              <a:gd name="connsiteX0" fmla="*/ 0 w 1598212"/>
              <a:gd name="connsiteY0" fmla="*/ 39756 h 1416657"/>
              <a:gd name="connsiteX1" fmla="*/ 135172 w 1598212"/>
              <a:gd name="connsiteY1" fmla="*/ 636104 h 1416657"/>
              <a:gd name="connsiteX2" fmla="*/ 341906 w 1598212"/>
              <a:gd name="connsiteY2" fmla="*/ 1105231 h 1416657"/>
              <a:gd name="connsiteX3" fmla="*/ 516834 w 1598212"/>
              <a:gd name="connsiteY3" fmla="*/ 1296062 h 1416657"/>
              <a:gd name="connsiteX4" fmla="*/ 707666 w 1598212"/>
              <a:gd name="connsiteY4" fmla="*/ 1399429 h 1416657"/>
              <a:gd name="connsiteX5" fmla="*/ 954156 w 1598212"/>
              <a:gd name="connsiteY5" fmla="*/ 1399429 h 1416657"/>
              <a:gd name="connsiteX6" fmla="*/ 1144988 w 1598212"/>
              <a:gd name="connsiteY6" fmla="*/ 1311965 h 1416657"/>
              <a:gd name="connsiteX7" fmla="*/ 1288111 w 1598212"/>
              <a:gd name="connsiteY7" fmla="*/ 1113182 h 1416657"/>
              <a:gd name="connsiteX8" fmla="*/ 1431234 w 1598212"/>
              <a:gd name="connsiteY8" fmla="*/ 771276 h 1416657"/>
              <a:gd name="connsiteX9" fmla="*/ 1542553 w 1598212"/>
              <a:gd name="connsiteY9" fmla="*/ 357809 h 1416657"/>
              <a:gd name="connsiteX10" fmla="*/ 1598212 w 1598212"/>
              <a:gd name="connsiteY10" fmla="*/ 0 h 141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8212" h="1416657">
                <a:moveTo>
                  <a:pt x="0" y="39756"/>
                </a:moveTo>
                <a:cubicBezTo>
                  <a:pt x="39094" y="249140"/>
                  <a:pt x="78188" y="458525"/>
                  <a:pt x="135172" y="636104"/>
                </a:cubicBezTo>
                <a:cubicBezTo>
                  <a:pt x="192156" y="813683"/>
                  <a:pt x="278296" y="995238"/>
                  <a:pt x="341906" y="1105231"/>
                </a:cubicBezTo>
                <a:cubicBezTo>
                  <a:pt x="405516" y="1215224"/>
                  <a:pt x="455874" y="1247029"/>
                  <a:pt x="516834" y="1296062"/>
                </a:cubicBezTo>
                <a:cubicBezTo>
                  <a:pt x="577794" y="1345095"/>
                  <a:pt x="634779" y="1382201"/>
                  <a:pt x="707666" y="1399429"/>
                </a:cubicBezTo>
                <a:cubicBezTo>
                  <a:pt x="780553" y="1416657"/>
                  <a:pt x="881269" y="1414006"/>
                  <a:pt x="954156" y="1399429"/>
                </a:cubicBezTo>
                <a:cubicBezTo>
                  <a:pt x="1027043" y="1384852"/>
                  <a:pt x="1089329" y="1359673"/>
                  <a:pt x="1144988" y="1311965"/>
                </a:cubicBezTo>
                <a:cubicBezTo>
                  <a:pt x="1200647" y="1264257"/>
                  <a:pt x="1240403" y="1203297"/>
                  <a:pt x="1288111" y="1113182"/>
                </a:cubicBezTo>
                <a:cubicBezTo>
                  <a:pt x="1335819" y="1023067"/>
                  <a:pt x="1388827" y="897171"/>
                  <a:pt x="1431234" y="771276"/>
                </a:cubicBezTo>
                <a:cubicBezTo>
                  <a:pt x="1473641" y="645381"/>
                  <a:pt x="1514723" y="486355"/>
                  <a:pt x="1542553" y="357809"/>
                </a:cubicBezTo>
                <a:cubicBezTo>
                  <a:pt x="1570383" y="229263"/>
                  <a:pt x="1584297" y="114631"/>
                  <a:pt x="1598212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755576" y="3717032"/>
            <a:ext cx="1944216" cy="1944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267744" y="400506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331640" y="49411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95536" y="2636912"/>
            <a:ext cx="208823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Num solutions:   2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004048" y="162880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</a:t>
            </a:r>
            <a:r>
              <a:rPr lang="en-GB" sz="2400" dirty="0" smtClean="0"/>
              <a:t> = -x</a:t>
            </a:r>
            <a:r>
              <a:rPr lang="en-GB" sz="2400" baseline="30000" dirty="0" smtClean="0"/>
              <a:t>2</a:t>
            </a:r>
          </a:p>
          <a:p>
            <a:r>
              <a:rPr lang="en-GB" sz="2400" dirty="0"/>
              <a:t>y</a:t>
            </a:r>
            <a:r>
              <a:rPr lang="en-GB" sz="2400" dirty="0" smtClean="0"/>
              <a:t> = 2 – x </a:t>
            </a:r>
            <a:endParaRPr lang="en-GB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788024" y="4509120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928793" y="3460197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 rot="10800000">
            <a:off x="5166644" y="4498045"/>
            <a:ext cx="1598212" cy="1416657"/>
          </a:xfrm>
          <a:custGeom>
            <a:avLst/>
            <a:gdLst>
              <a:gd name="connsiteX0" fmla="*/ 0 w 1598212"/>
              <a:gd name="connsiteY0" fmla="*/ 39756 h 1416657"/>
              <a:gd name="connsiteX1" fmla="*/ 135172 w 1598212"/>
              <a:gd name="connsiteY1" fmla="*/ 636104 h 1416657"/>
              <a:gd name="connsiteX2" fmla="*/ 341906 w 1598212"/>
              <a:gd name="connsiteY2" fmla="*/ 1105231 h 1416657"/>
              <a:gd name="connsiteX3" fmla="*/ 516834 w 1598212"/>
              <a:gd name="connsiteY3" fmla="*/ 1296062 h 1416657"/>
              <a:gd name="connsiteX4" fmla="*/ 707666 w 1598212"/>
              <a:gd name="connsiteY4" fmla="*/ 1399429 h 1416657"/>
              <a:gd name="connsiteX5" fmla="*/ 954156 w 1598212"/>
              <a:gd name="connsiteY5" fmla="*/ 1399429 h 1416657"/>
              <a:gd name="connsiteX6" fmla="*/ 1144988 w 1598212"/>
              <a:gd name="connsiteY6" fmla="*/ 1311965 h 1416657"/>
              <a:gd name="connsiteX7" fmla="*/ 1288111 w 1598212"/>
              <a:gd name="connsiteY7" fmla="*/ 1113182 h 1416657"/>
              <a:gd name="connsiteX8" fmla="*/ 1431234 w 1598212"/>
              <a:gd name="connsiteY8" fmla="*/ 771276 h 1416657"/>
              <a:gd name="connsiteX9" fmla="*/ 1542553 w 1598212"/>
              <a:gd name="connsiteY9" fmla="*/ 357809 h 1416657"/>
              <a:gd name="connsiteX10" fmla="*/ 1598212 w 1598212"/>
              <a:gd name="connsiteY10" fmla="*/ 0 h 141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8212" h="1416657">
                <a:moveTo>
                  <a:pt x="0" y="39756"/>
                </a:moveTo>
                <a:cubicBezTo>
                  <a:pt x="39094" y="249140"/>
                  <a:pt x="78188" y="458525"/>
                  <a:pt x="135172" y="636104"/>
                </a:cubicBezTo>
                <a:cubicBezTo>
                  <a:pt x="192156" y="813683"/>
                  <a:pt x="278296" y="995238"/>
                  <a:pt x="341906" y="1105231"/>
                </a:cubicBezTo>
                <a:cubicBezTo>
                  <a:pt x="405516" y="1215224"/>
                  <a:pt x="455874" y="1247029"/>
                  <a:pt x="516834" y="1296062"/>
                </a:cubicBezTo>
                <a:cubicBezTo>
                  <a:pt x="577794" y="1345095"/>
                  <a:pt x="634779" y="1382201"/>
                  <a:pt x="707666" y="1399429"/>
                </a:cubicBezTo>
                <a:cubicBezTo>
                  <a:pt x="780553" y="1416657"/>
                  <a:pt x="881269" y="1414006"/>
                  <a:pt x="954156" y="1399429"/>
                </a:cubicBezTo>
                <a:cubicBezTo>
                  <a:pt x="1027043" y="1384852"/>
                  <a:pt x="1089329" y="1359673"/>
                  <a:pt x="1144988" y="1311965"/>
                </a:cubicBezTo>
                <a:cubicBezTo>
                  <a:pt x="1200647" y="1264257"/>
                  <a:pt x="1240403" y="1203297"/>
                  <a:pt x="1288111" y="1113182"/>
                </a:cubicBezTo>
                <a:cubicBezTo>
                  <a:pt x="1335819" y="1023067"/>
                  <a:pt x="1388827" y="897171"/>
                  <a:pt x="1431234" y="771276"/>
                </a:cubicBezTo>
                <a:cubicBezTo>
                  <a:pt x="1473641" y="645381"/>
                  <a:pt x="1514723" y="486355"/>
                  <a:pt x="1542553" y="357809"/>
                </a:cubicBezTo>
                <a:cubicBezTo>
                  <a:pt x="1570383" y="229263"/>
                  <a:pt x="1584297" y="114631"/>
                  <a:pt x="1598212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5352729" y="3460197"/>
            <a:ext cx="1944216" cy="1728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32040" y="2636912"/>
            <a:ext cx="208823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Num solutions:   0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1979712" y="2636912"/>
            <a:ext cx="50405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16216" y="2636912"/>
            <a:ext cx="50405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GCSE recap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95536" y="76470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Solve the following simultaneous equations by: </a:t>
            </a:r>
          </a:p>
          <a:p>
            <a:r>
              <a:rPr lang="en-GB" sz="2000" b="1" dirty="0" smtClean="0"/>
              <a:t>(a) </a:t>
            </a:r>
            <a:r>
              <a:rPr lang="en-GB" sz="2000" dirty="0" smtClean="0"/>
              <a:t>elimination </a:t>
            </a:r>
            <a:r>
              <a:rPr lang="en-GB" sz="2000" b="1" dirty="0" smtClean="0"/>
              <a:t>(b) </a:t>
            </a:r>
            <a:r>
              <a:rPr lang="en-GB" sz="2000" dirty="0" smtClean="0"/>
              <a:t>substitution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1720" y="1628800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2x – y = 1</a:t>
            </a:r>
          </a:p>
          <a:p>
            <a:r>
              <a:rPr lang="en-GB" sz="2800" dirty="0" smtClean="0"/>
              <a:t>4x + 2y = -30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2708920"/>
            <a:ext cx="2808312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x = -3 ½ ,   y = -8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2771800" y="2708920"/>
            <a:ext cx="645476" cy="534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3968" y="2708920"/>
            <a:ext cx="645476" cy="534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386104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Solve the following simultaneous equations by substitution.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1720" y="4509120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2y = 2x – 3</a:t>
            </a:r>
          </a:p>
          <a:p>
            <a:r>
              <a:rPr lang="en-GB" sz="2800" dirty="0" smtClean="0"/>
              <a:t>3y = x – 1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5589240"/>
            <a:ext cx="2808312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x = 1 ¾  ,   y = ¼ 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2987824" y="5589240"/>
            <a:ext cx="504056" cy="534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11960" y="5589240"/>
            <a:ext cx="645476" cy="534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Solving more difficult simultaneous equations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23528" y="76470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Previously, both equations were </a:t>
            </a:r>
            <a:r>
              <a:rPr lang="en-GB" sz="2000" b="1" dirty="0" smtClean="0"/>
              <a:t>linear </a:t>
            </a:r>
            <a:r>
              <a:rPr lang="en-GB" sz="2000" dirty="0" smtClean="0"/>
              <a:t>equations.</a:t>
            </a:r>
          </a:p>
          <a:p>
            <a:r>
              <a:rPr lang="en-GB" sz="2000" dirty="0" smtClean="0"/>
              <a:t>At A Level, you may have one </a:t>
            </a:r>
            <a:r>
              <a:rPr lang="en-GB" sz="2000" b="1" dirty="0" smtClean="0"/>
              <a:t>quadratic equation</a:t>
            </a:r>
            <a:r>
              <a:rPr lang="en-GB" sz="2000" dirty="0" smtClean="0"/>
              <a:t>, and one </a:t>
            </a:r>
            <a:r>
              <a:rPr lang="en-GB" sz="2000" b="1" dirty="0" smtClean="0"/>
              <a:t>linear.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852936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x</a:t>
            </a:r>
            <a:r>
              <a:rPr lang="en-GB" sz="4000" dirty="0" smtClean="0"/>
              <a:t> + 2y = 3</a:t>
            </a:r>
          </a:p>
          <a:p>
            <a:r>
              <a:rPr lang="en-GB" sz="4000" dirty="0"/>
              <a:t>x</a:t>
            </a:r>
            <a:r>
              <a:rPr lang="en-GB" sz="4000" baseline="30000" dirty="0" smtClean="0"/>
              <a:t>2</a:t>
            </a:r>
            <a:r>
              <a:rPr lang="en-GB" sz="4000" dirty="0" smtClean="0"/>
              <a:t> + 3xy = 10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1628800"/>
            <a:ext cx="3024336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strategy is just to substitute the linear equation into the quadratic one.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4365104"/>
            <a:ext cx="3528392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x = 4, y = -1/2, and</a:t>
            </a:r>
          </a:p>
          <a:p>
            <a:r>
              <a:rPr lang="en-GB" sz="2800" dirty="0" smtClean="0"/>
              <a:t>x = 5, y = -1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467544" y="4365104"/>
            <a:ext cx="3528392" cy="9689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4008" y="2852936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3x – 2y = 1</a:t>
            </a:r>
          </a:p>
          <a:p>
            <a:r>
              <a:rPr lang="en-GB" sz="4000" dirty="0"/>
              <a:t>x</a:t>
            </a:r>
            <a:r>
              <a:rPr lang="en-GB" sz="4000" baseline="30000" dirty="0" smtClean="0"/>
              <a:t>2</a:t>
            </a:r>
            <a:r>
              <a:rPr lang="en-GB" sz="4000" dirty="0" smtClean="0"/>
              <a:t> + y</a:t>
            </a:r>
            <a:r>
              <a:rPr lang="en-GB" sz="4000" baseline="30000" dirty="0" smtClean="0"/>
              <a:t>2</a:t>
            </a:r>
            <a:r>
              <a:rPr lang="en-GB" sz="4000" dirty="0" smtClean="0"/>
              <a:t> = 25</a:t>
            </a:r>
            <a:endParaRPr lang="en-GB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4365104"/>
            <a:ext cx="3528392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x = 3, y = 4, and</a:t>
            </a:r>
          </a:p>
          <a:p>
            <a:r>
              <a:rPr lang="en-GB" sz="2800" dirty="0" smtClean="0"/>
              <a:t>x = -33/13, y = -56/13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4716016" y="4365104"/>
            <a:ext cx="3528392" cy="9689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211960" y="1772816"/>
            <a:ext cx="0" cy="5085184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12482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 Question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156176" y="764704"/>
            <a:ext cx="280831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June 2013 (retracted paper)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5589240"/>
            <a:ext cx="3528392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x = -19/5, y = -9/5, and</a:t>
            </a:r>
          </a:p>
          <a:p>
            <a:r>
              <a:rPr lang="en-GB" sz="2800" dirty="0" smtClean="0"/>
              <a:t>x = 1, y = 3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2627784" y="5589240"/>
            <a:ext cx="3528392" cy="9689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95536" y="836712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Exercise 3C</a:t>
            </a:r>
          </a:p>
          <a:p>
            <a:r>
              <a:rPr lang="en-GB" sz="2400" dirty="0" smtClean="0"/>
              <a:t>All questions (your homework will be to finish the exercise)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8166014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Proving that lines do not intersect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971600" y="3645024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could double the equation for C and then equate the RHSs:</a:t>
            </a:r>
          </a:p>
          <a:p>
            <a:endParaRPr lang="en-GB" dirty="0"/>
          </a:p>
          <a:p>
            <a:r>
              <a:rPr lang="en-GB" dirty="0" smtClean="0"/>
              <a:t>2x(5 – x) = 5x + 4</a:t>
            </a:r>
          </a:p>
          <a:p>
            <a:r>
              <a:rPr lang="en-GB" dirty="0" smtClean="0"/>
              <a:t>2x</a:t>
            </a:r>
            <a:r>
              <a:rPr lang="en-GB" baseline="30000" dirty="0" smtClean="0"/>
              <a:t>2</a:t>
            </a:r>
            <a:r>
              <a:rPr lang="en-GB" dirty="0" smtClean="0"/>
              <a:t> – 5x + 4 = 0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b="1" u="sng" dirty="0" smtClean="0"/>
              <a:t>discriminant</a:t>
            </a:r>
            <a:r>
              <a:rPr lang="en-GB" dirty="0" smtClean="0"/>
              <a:t> is 25 – (4 x 2 x 4) = -7</a:t>
            </a:r>
          </a:p>
          <a:p>
            <a:r>
              <a:rPr lang="en-GB" dirty="0" smtClean="0"/>
              <a:t>This is &lt; 0, so no solutions.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3501008"/>
            <a:ext cx="8208912" cy="2304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1512</Words>
  <Application>Microsoft Office PowerPoint</Application>
  <PresentationFormat>On-screen Show (4:3)</PresentationFormat>
  <Paragraphs>322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C1: Chapter 3 Equations and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C1: Chapter 3 Equations and Inequalities</dc:title>
  <dc:creator>jamf</dc:creator>
  <cp:lastModifiedBy>J FROST</cp:lastModifiedBy>
  <cp:revision>14</cp:revision>
  <dcterms:created xsi:type="dcterms:W3CDTF">2013-09-07T19:20:31Z</dcterms:created>
  <dcterms:modified xsi:type="dcterms:W3CDTF">2013-09-27T14:11:19Z</dcterms:modified>
</cp:coreProperties>
</file>