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42" r:id="rId13"/>
    <p:sldId id="343" r:id="rId14"/>
    <p:sldId id="344" r:id="rId15"/>
    <p:sldId id="326" r:id="rId16"/>
    <p:sldId id="345" r:id="rId17"/>
    <p:sldId id="327" r:id="rId18"/>
    <p:sldId id="331" r:id="rId19"/>
    <p:sldId id="330" r:id="rId20"/>
    <p:sldId id="332" r:id="rId21"/>
    <p:sldId id="329" r:id="rId22"/>
    <p:sldId id="333" r:id="rId23"/>
    <p:sldId id="334" r:id="rId24"/>
    <p:sldId id="340" r:id="rId25"/>
    <p:sldId id="336" r:id="rId26"/>
    <p:sldId id="335" r:id="rId27"/>
    <p:sldId id="337" r:id="rId28"/>
    <p:sldId id="338" r:id="rId29"/>
    <p:sldId id="339" r:id="rId30"/>
    <p:sldId id="341" r:id="rId31"/>
    <p:sldId id="348" r:id="rId32"/>
    <p:sldId id="346" r:id="rId33"/>
    <p:sldId id="351" r:id="rId34"/>
    <p:sldId id="347" r:id="rId35"/>
    <p:sldId id="349" r:id="rId36"/>
    <p:sldId id="350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4660"/>
  </p:normalViewPr>
  <p:slideViewPr>
    <p:cSldViewPr>
      <p:cViewPr varScale="1">
        <p:scale>
          <a:sx n="86" d="100"/>
          <a:sy n="86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1093-7ECF-4239-AC9E-325C8C20FA5D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9F2B-8360-4904-95DB-709DF34BE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3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3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6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6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5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4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5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CD31-6858-44A5-970A-80395D461AE1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304E-F16A-460B-955E-60859CBA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78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760.png"/><Relationship Id="rId14" Type="http://schemas.openxmlformats.org/officeDocument/2006/relationships/image" Target="../media/image7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C4 Chapters 6/7: </a:t>
            </a:r>
            <a:r>
              <a:rPr lang="en-GB" dirty="0" smtClean="0"/>
              <a:t>Trigonometry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</a:t>
            </a:r>
          </a:p>
          <a:p>
            <a:r>
              <a:rPr lang="en-GB" sz="2800" b="1" dirty="0" smtClean="0"/>
              <a:t>www.drfrostmaths.com 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</a:t>
            </a: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Calculations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have a calculator in A Level exams, but won’t however in STEP, etc. It’s good however to know how to calculate certain values yourself if needed.</a:t>
            </a:r>
          </a:p>
          <a:p>
            <a:r>
              <a:rPr lang="en-GB" dirty="0" smtClean="0"/>
              <a:t>See my C2 Trig slides to see how to memorise certain angles.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𝒔𝒆𝒄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19972" y="1988840"/>
            <a:ext cx="0" cy="36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03648" y="1980276"/>
            <a:ext cx="1584176" cy="728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2717484"/>
            <a:ext cx="1934463" cy="84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5665" y="3558448"/>
            <a:ext cx="1934463" cy="683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7" y="4241493"/>
            <a:ext cx="678541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5720" y="4740934"/>
            <a:ext cx="1232104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2017283"/>
            <a:ext cx="864755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41138"/>
            <a:ext cx="864755" cy="627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3097402"/>
            <a:ext cx="864755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8221" y="3608922"/>
            <a:ext cx="1086027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New Identities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20608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just two new identities you need to know: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-2556792" y="4797152"/>
            <a:ext cx="2412268" cy="1777894"/>
            <a:chOff x="3995936" y="2011146"/>
            <a:chExt cx="5676900" cy="3787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3408363"/>
              <a:ext cx="5676900" cy="23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11146"/>
              <a:ext cx="1440160" cy="16385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1240" y="77598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C2 you knew: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55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955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915816" y="2788744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5816" y="3412826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60232" y="2318556"/>
            <a:ext cx="2376264" cy="1815882"/>
            <a:chOff x="6660232" y="2318556"/>
            <a:chExt cx="2376264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 smtClean="0"/>
                    <a:t>Bro Tip: </a:t>
                  </a:r>
                  <a:r>
                    <a:rPr lang="en-GB" sz="1400" dirty="0" smtClean="0"/>
                    <a:t>I used to misremember this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1400" dirty="0" smtClean="0"/>
                    <a:t>.</a:t>
                  </a:r>
                </a:p>
                <a:p>
                  <a:r>
                    <a:rPr lang="en-GB" sz="1400" dirty="0" smtClean="0"/>
                    <a:t>Then I imagined the Queen coming back from holiday, saying “One is tanned”, i.e. the 1 goes with the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10" r="-310" b="-23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6" idx="1"/>
            </p:cNvCxnSpPr>
            <p:nvPr/>
          </p:nvCxnSpPr>
          <p:spPr>
            <a:xfrm flipH="1" flipV="1">
              <a:off x="6660232" y="2986450"/>
              <a:ext cx="432048" cy="2400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423361" y="3950673"/>
            <a:ext cx="2395052" cy="1822645"/>
            <a:chOff x="6423361" y="3950673"/>
            <a:chExt cx="2395052" cy="1822645"/>
          </a:xfrm>
        </p:grpSpPr>
        <p:cxnSp>
          <p:nvCxnSpPr>
            <p:cNvPr id="23" name="Straight Arrow Connector 22"/>
            <p:cNvCxnSpPr>
              <a:stCxn id="19" idx="0"/>
            </p:cNvCxnSpPr>
            <p:nvPr/>
          </p:nvCxnSpPr>
          <p:spPr>
            <a:xfrm flipH="1" flipV="1">
              <a:off x="6423361" y="3950673"/>
              <a:ext cx="1422944" cy="6530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74197" y="4603767"/>
              <a:ext cx="1944216" cy="116955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Bro Tip: </a:t>
              </a:r>
              <a:r>
                <a:rPr lang="en-GB" sz="1400" dirty="0" smtClean="0"/>
                <a:t>I remember this one by starting with the above, and slapping ‘co’ on front of each trig function.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3.05556E-6 3.33333E-6 L 3.1835 0.0127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6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Proof-</a:t>
              </a:r>
              <a:r>
                <a:rPr lang="en-GB" sz="3200" dirty="0" err="1" smtClean="0"/>
                <a:t>ey</a:t>
              </a:r>
              <a:r>
                <a:rPr lang="en-GB" sz="3200" dirty="0" smtClean="0"/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6276975" cy="2333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01991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C3 Jan 2008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63231" y="1838414"/>
            <a:ext cx="168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18339" y="692696"/>
            <a:ext cx="2137272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Bro Tips: </a:t>
            </a:r>
            <a:r>
              <a:rPr lang="en-GB" sz="1400" dirty="0" smtClean="0"/>
              <a:t>For ‘proof’ questions, usually the best strategy is to:</a:t>
            </a:r>
          </a:p>
          <a:p>
            <a:r>
              <a:rPr lang="en-GB" sz="1400" dirty="0" smtClean="0"/>
              <a:t>a) </a:t>
            </a:r>
            <a:r>
              <a:rPr lang="en-GB" sz="1400" b="1" u="sng" dirty="0" smtClean="0"/>
              <a:t>Express most things in terms of sin and cos</a:t>
            </a:r>
            <a:r>
              <a:rPr lang="en-GB" sz="1400" dirty="0" smtClean="0"/>
              <a:t> before simplifying.</a:t>
            </a:r>
            <a:br>
              <a:rPr lang="en-GB" sz="1400" dirty="0" smtClean="0"/>
            </a:br>
            <a:r>
              <a:rPr lang="en-GB" sz="1400" dirty="0" smtClean="0"/>
              <a:t>b) Expressing one side as a </a:t>
            </a:r>
            <a:r>
              <a:rPr lang="en-GB" sz="1400" b="1" u="sng" dirty="0" smtClean="0"/>
              <a:t>single fraction</a:t>
            </a:r>
            <a:r>
              <a:rPr lang="en-GB" sz="1400" dirty="0" smtClean="0"/>
              <a:t>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51355" y="2608388"/>
                <a:ext cx="2304256" cy="14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+1+2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d>
                            <m:d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55" y="2608388"/>
                <a:ext cx="2304256" cy="1490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66947" y="2548350"/>
            <a:ext cx="2275453" cy="1550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5" y="4221088"/>
            <a:ext cx="7058025" cy="1047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0755" y="3836892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C3 Jan 2007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56939" y="5383097"/>
                <a:ext cx="4752528" cy="124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Using identities: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939" y="5383097"/>
                <a:ext cx="4752528" cy="1248419"/>
              </a:xfrm>
              <a:prstGeom prst="rect">
                <a:avLst/>
              </a:prstGeom>
              <a:blipFill rotWithShape="1">
                <a:blip r:embed="rId5"/>
                <a:stretch>
                  <a:fillRect l="-1026" t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94367" y="5357223"/>
            <a:ext cx="4427068" cy="1274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82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𝐋𝐇𝐒</m:t>
                      </m:r>
                      <m:r>
                        <a:rPr lang="en-GB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2040" y="896375"/>
                <a:ext cx="3888432" cy="202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𝑜𝑠𝑒𝑐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𝐋𝐇𝐒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𝐜𝐬𝐜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𝐜𝐬𝐜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896375"/>
                <a:ext cx="3888432" cy="20285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8180" y="941980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31507" y="896375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827584" y="1249758"/>
            <a:ext cx="3240360" cy="2035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1276366"/>
            <a:ext cx="3456384" cy="2008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150" y="4077072"/>
                <a:ext cx="6264696" cy="2245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𝑜𝑠𝑒𝑐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𝐨𝐬𝐞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𝒄𝒐𝒕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𝐜𝐨𝐬𝐞𝐜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𝐜𝐨𝐬𝐞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50" y="4077072"/>
                <a:ext cx="6264696" cy="2245808"/>
              </a:xfrm>
              <a:prstGeom prst="rect">
                <a:avLst/>
              </a:prstGeom>
              <a:blipFill rotWithShape="1">
                <a:blip r:embed="rId4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5820" y="3684875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 in textbook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885237" y="3193067"/>
            <a:ext cx="2137272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Bro Tips: </a:t>
            </a:r>
            <a:r>
              <a:rPr lang="en-GB" sz="1400" dirty="0" smtClean="0"/>
              <a:t>For ‘proof’ questions, usually the best strategy is to:</a:t>
            </a:r>
          </a:p>
          <a:p>
            <a:r>
              <a:rPr lang="en-GB" sz="1400" dirty="0" smtClean="0"/>
              <a:t>a) </a:t>
            </a:r>
            <a:r>
              <a:rPr lang="en-GB" sz="1400" b="1" u="sng" dirty="0" smtClean="0"/>
              <a:t>Express most things in terms of sin and cos</a:t>
            </a:r>
            <a:r>
              <a:rPr lang="en-GB" sz="1400" dirty="0" smtClean="0"/>
              <a:t> before simplifying.</a:t>
            </a:r>
            <a:br>
              <a:rPr lang="en-GB" sz="1400" dirty="0" smtClean="0"/>
            </a:br>
            <a:r>
              <a:rPr lang="en-GB" sz="1400" dirty="0" smtClean="0"/>
              <a:t>b) Expressing one side as a </a:t>
            </a:r>
            <a:r>
              <a:rPr lang="en-GB" sz="1400" b="1" u="sng" dirty="0" smtClean="0"/>
              <a:t>single fraction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275820" y="4590473"/>
            <a:ext cx="5664332" cy="1790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2104" y="5999714"/>
            <a:ext cx="212958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Hint: </a:t>
            </a:r>
            <a:r>
              <a:rPr lang="en-GB" dirty="0" smtClean="0"/>
              <a:t>Difference of two squares.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96" y="772944"/>
            <a:ext cx="230425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Exercise 6D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37855"/>
                <a:ext cx="3528392" cy="529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Simplify each expression: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cosec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r>
                  <a:rPr lang="en-GB" sz="1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 smtClean="0">
                    <a:latin typeface="Cambria Math" panose="02040503050406030204" pitchFamily="18" charset="0"/>
                  </a:rPr>
                </a:br>
                <a:r>
                  <a:rPr lang="en-GB" sz="1400" b="0" i="1" dirty="0" smtClean="0"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1" i="0" smtClean="0">
                                        <a:latin typeface="Cambria Math" panose="02040503050406030204" pitchFamily="18" charset="0"/>
                                      </a:rPr>
                                      <m:t>𝐬𝐞𝐜</m:t>
                                    </m:r>
                                  </m:e>
                                  <m:sup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1" i="0" smtClean="0">
                                        <a:latin typeface="Cambria Math" panose="02040503050406030204" pitchFamily="18" charset="0"/>
                                      </a:rPr>
                                      <m:t>𝐭𝐚𝐧</m:t>
                                    </m:r>
                                  </m:e>
                                  <m:sup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1400" b="1" dirty="0" smtClean="0"/>
              </a:p>
              <a:p>
                <a:endParaRPr lang="en-GB" sz="1400" b="1" dirty="0"/>
              </a:p>
              <a:p>
                <a:r>
                  <a:rPr lang="en-GB" sz="1400" dirty="0" smtClean="0"/>
                  <a:t>Prove the following identities:</a:t>
                </a:r>
              </a:p>
              <a:p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4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0" smtClean="0">
                                      <a:latin typeface="Cambria Math" panose="02040503050406030204" pitchFamily="18" charset="0"/>
                                    </a:rPr>
                                    <m:t>𝐬𝐞𝐜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1" i="0" smtClean="0">
                                          <a:latin typeface="Cambria Math" panose="02040503050406030204" pitchFamily="18" charset="0"/>
                                        </a:rPr>
                                        <m:t>𝐭𝐚𝐧</m:t>
                                      </m:r>
                                    </m:e>
                                    <m:sup>
                                      <m:r>
                                        <a:rPr lang="en-GB" sz="12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d>
                        <m:d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0" smtClean="0">
                                      <a:latin typeface="Cambria Math" panose="02040503050406030204" pitchFamily="18" charset="0"/>
                                    </a:rPr>
                                    <m:t>𝐬𝐞𝐜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1" i="0" smtClean="0">
                                          <a:latin typeface="Cambria Math" panose="02040503050406030204" pitchFamily="18" charset="0"/>
                                        </a:rPr>
                                        <m:t>𝐭𝐚𝐧</m:t>
                                      </m:r>
                                    </m:e>
                                    <m:sup>
                                      <m:r>
                                        <a:rPr lang="en-GB" sz="12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2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e>
                                <m:sup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𝒄𝒐𝒔𝒆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e>
                        <m:sup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0" smtClean="0">
                          <a:latin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GB" sz="1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≡1−2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 smtClean="0"/>
              </a:p>
              <a:p>
                <a:endParaRPr lang="en-GB" sz="1400" b="1" dirty="0"/>
              </a:p>
              <a:p>
                <a:endParaRPr lang="en-GB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37855"/>
                <a:ext cx="3528392" cy="5294526"/>
              </a:xfrm>
              <a:prstGeom prst="rect">
                <a:avLst/>
              </a:prstGeom>
              <a:blipFill rotWithShape="1">
                <a:blip r:embed="rId2"/>
                <a:stretch>
                  <a:fillRect l="-518" t="-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504" y="1354192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284983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6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701030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328500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b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375005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735945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d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1685425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975030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2294482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2588811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j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1570123" y="1621475"/>
            <a:ext cx="908671" cy="350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2490" y="1972019"/>
            <a:ext cx="794267" cy="2423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8223" y="2297145"/>
            <a:ext cx="794267" cy="2423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65465" y="2848555"/>
            <a:ext cx="2270431" cy="264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9242" y="4585270"/>
            <a:ext cx="2955645" cy="6918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2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04840" y="3982714"/>
            <a:ext cx="3019088" cy="3457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0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Solve-y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5881"/>
            <a:ext cx="654367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18250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C3 June 2013 (R)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+2=0     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     →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8594" y="908720"/>
                <a:ext cx="2137272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Bro Tip: </a:t>
                </a:r>
                <a:r>
                  <a:rPr lang="en-GB" sz="1400" dirty="0" smtClean="0"/>
                  <a:t>This is just like in C2 if you had say a mixture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 smtClean="0"/>
                  <a:t>: you’d change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 smtClean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 smtClean="0"/>
                  <a:t> in order to get a quadratic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94" y="908720"/>
                <a:ext cx="213727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82" r="-1972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71269" y="2627627"/>
            <a:ext cx="5095934" cy="132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&lt;2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 smtClean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giving your solutions to 3sf.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2+2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𝟓𝟓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𝟓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𝟕𝟎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𝟎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𝟕𝟖𝟓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𝟑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𝟗𝟑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blipFill rotWithShape="1">
                <a:blip r:embed="rId5"/>
                <a:stretch>
                  <a:fillRect l="-841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3508" y="414908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51720" y="4936182"/>
            <a:ext cx="3672408" cy="1916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80728"/>
                <a:ext cx="6768752" cy="3110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Solve 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&lt;360°</m:t>
                    </m:r>
                  </m:oMath>
                </a14:m>
                <a:r>
                  <a:rPr lang="en-GB" dirty="0" smtClean="0"/>
                  <a:t>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−4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cosec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  <m:r>
                        <a:rPr lang="en-GB" b="1" i="1" smtClean="0">
                          <a:latin typeface="Cambria Math"/>
                        </a:rPr>
                        <m:t>≤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𝟕𝟐𝟎</m:t>
                      </m:r>
                      <m:r>
                        <a:rPr lang="en-GB" b="1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𝒄𝒐𝒔𝒆𝒄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GB" b="1" i="1" smtClean="0">
                                  <a:latin typeface="Cambria Math"/>
                                </a:rPr>
                                <m:t>  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𝒄𝒐𝒔𝒆𝒄</m:t>
                      </m:r>
                      <m:r>
                        <a:rPr lang="en-GB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𝟑𝟎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𝟏𝟓𝟎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𝟑𝟗𝟎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𝟓𝟏𝟎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𝟏𝟓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</m:t>
                      </m:r>
                      <m:r>
                        <a:rPr lang="en-GB" b="1" i="1" smtClean="0">
                          <a:latin typeface="Cambria Math"/>
                        </a:rPr>
                        <m:t>𝟕𝟓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</m:t>
                      </m:r>
                      <m:r>
                        <a:rPr lang="en-GB" b="1" i="1" smtClean="0">
                          <a:latin typeface="Cambria Math"/>
                        </a:rPr>
                        <m:t>𝟏𝟗𝟓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𝟐𝟓𝟓</m:t>
                      </m:r>
                      <m:r>
                        <a:rPr lang="en-GB" b="1" i="1" smtClean="0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6768752" cy="3110147"/>
              </a:xfrm>
              <a:prstGeom prst="rect">
                <a:avLst/>
              </a:prstGeom>
              <a:blipFill rotWithShape="1">
                <a:blip r:embed="rId2"/>
                <a:stretch>
                  <a:fillRect l="-811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3568" y="1988840"/>
            <a:ext cx="7560840" cy="2366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1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4" y="5733595"/>
            <a:ext cx="4267200" cy="952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32964" y="5343929"/>
            <a:ext cx="1944216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Edexcel C3 Jan 2012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1" y="3584332"/>
            <a:ext cx="4724874" cy="1515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101" y="3224633"/>
            <a:ext cx="1944216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Edexcel C3 June 2008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8073" y="707517"/>
                <a:ext cx="4580858" cy="2219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Solve the following equations in the given intervals: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     0≤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≤360°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𝟐𝟎𝟏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+1=3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−180≤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≤180</m:t>
                      </m:r>
                    </m:oMath>
                  </m:oMathPara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0≤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≤360</m:t>
                      </m:r>
                    </m:oMath>
                  </m:oMathPara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           0≤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≤180</m:t>
                      </m:r>
                    </m:oMath>
                  </m:oMathPara>
                </a14:m>
                <a:endParaRPr lang="en-GB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73" y="707517"/>
                <a:ext cx="4580858" cy="2219197"/>
              </a:xfrm>
              <a:prstGeom prst="rect">
                <a:avLst/>
              </a:prstGeom>
              <a:blipFill rotWithShape="1">
                <a:blip r:embed="rId4"/>
                <a:stretch>
                  <a:fillRect l="-266" t="-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27991" y="707516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8</a:t>
            </a:r>
            <a:endParaRPr lang="en-GB" sz="1400" dirty="0"/>
          </a:p>
        </p:txBody>
      </p:sp>
      <p:sp>
        <p:nvSpPr>
          <p:cNvPr id="30" name="Rectangle 29"/>
          <p:cNvSpPr/>
          <p:nvPr/>
        </p:nvSpPr>
        <p:spPr>
          <a:xfrm>
            <a:off x="684533" y="1164441"/>
            <a:ext cx="2270431" cy="224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4533" y="1593677"/>
            <a:ext cx="2270431" cy="224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4533" y="2212768"/>
            <a:ext cx="2270431" cy="224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4533" y="2642004"/>
            <a:ext cx="2270431" cy="224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0041" y="1017892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2235" y="1385166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c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7991" y="1892632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e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27991" y="2498740"/>
            <a:ext cx="28803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g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09" y="1792590"/>
            <a:ext cx="4109499" cy="21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80407"/>
            <a:ext cx="4283968" cy="263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226004" y="1780452"/>
            <a:ext cx="3908760" cy="759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26003" y="2539999"/>
            <a:ext cx="3936469" cy="1385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0691" y="4081834"/>
            <a:ext cx="4177057" cy="2731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07904" y="3140968"/>
            <a:ext cx="1335071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15620" y="5343929"/>
            <a:ext cx="124441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One final type of question…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7776864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 smtClean="0"/>
                  <a:t>, and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is acute, determine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776864" cy="487954"/>
              </a:xfrm>
              <a:prstGeom prst="rect">
                <a:avLst/>
              </a:prstGeom>
              <a:blipFill rotWithShape="0">
                <a:blip r:embed="rId2"/>
                <a:stretch>
                  <a:fillRect l="-70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552" y="1772816"/>
            <a:ext cx="309634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Method 1</a:t>
            </a:r>
            <a:r>
              <a:rPr lang="en-GB" dirty="0" smtClean="0"/>
              <a:t>: Using identities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772816"/>
            <a:ext cx="367240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Method 2</a:t>
            </a:r>
            <a:r>
              <a:rPr lang="en-GB" dirty="0" smtClean="0"/>
              <a:t>: Forming triangle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305" y="2348880"/>
                <a:ext cx="2880320" cy="3406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169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negative solution would occur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 smtClean="0"/>
                  <a:t> was obtuse.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05" y="2348880"/>
                <a:ext cx="2880320" cy="3406382"/>
              </a:xfrm>
              <a:prstGeom prst="rect">
                <a:avLst/>
              </a:prstGeom>
              <a:blipFill rotWithShape="0">
                <a:blip r:embed="rId3"/>
                <a:stretch>
                  <a:fillRect l="-1691" r="-1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1918" y="2296083"/>
                <a:ext cx="359048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could have got that equation from this triangle: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The 13 we obtain by Pythagoras.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> can now be found trivially.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18" y="2296083"/>
                <a:ext cx="3590481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1528" t="-1071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Triangle 9"/>
          <p:cNvSpPr/>
          <p:nvPr/>
        </p:nvSpPr>
        <p:spPr>
          <a:xfrm flipH="1">
            <a:off x="5148064" y="3140968"/>
            <a:ext cx="2088232" cy="108012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706737" y="3922005"/>
            <a:ext cx="77592" cy="297455"/>
          </a:xfrm>
          <a:custGeom>
            <a:avLst/>
            <a:gdLst>
              <a:gd name="connsiteX0" fmla="*/ 0 w 77592"/>
              <a:gd name="connsiteY0" fmla="*/ 0 h 297455"/>
              <a:gd name="connsiteX1" fmla="*/ 66102 w 77592"/>
              <a:gd name="connsiteY1" fmla="*/ 132202 h 297455"/>
              <a:gd name="connsiteX2" fmla="*/ 77118 w 77592"/>
              <a:gd name="connsiteY2" fmla="*/ 297455 h 2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92" h="297455">
                <a:moveTo>
                  <a:pt x="0" y="0"/>
                </a:moveTo>
                <a:cubicBezTo>
                  <a:pt x="26624" y="41313"/>
                  <a:pt x="53249" y="82626"/>
                  <a:pt x="66102" y="132202"/>
                </a:cubicBezTo>
                <a:cubicBezTo>
                  <a:pt x="78955" y="181778"/>
                  <a:pt x="78036" y="239616"/>
                  <a:pt x="77118" y="29745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296" y="34290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429000"/>
                <a:ext cx="3600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6779" y="422133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79" y="4221338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6156" y="317141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3171413"/>
                <a:ext cx="36004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2140" y="38076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3807654"/>
                <a:ext cx="36004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39552" y="2142148"/>
            <a:ext cx="3096344" cy="3735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9991" y="2124758"/>
            <a:ext cx="3672407" cy="37351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5340" y="6006358"/>
            <a:ext cx="405181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Bro Exam Tip: </a:t>
            </a:r>
            <a:r>
              <a:rPr lang="en-GB" sz="1400" dirty="0" smtClean="0"/>
              <a:t>You won’t get questions like this per se in the exam (as obviously you could use your calculator!). But it’s useful for STEP, etc.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44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Inverse Trig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You need to know how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. </a:t>
                </a:r>
              </a:p>
              <a:p>
                <a:r>
                  <a:rPr lang="en-GB" sz="1400" dirty="0" smtClean="0"/>
                  <a:t>(Yes, you could be asked in an exam!)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680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267744" y="399476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63113" y="1652530"/>
            <a:ext cx="7191" cy="461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blipFill rotWithShape="1">
                <a:blip r:embed="rId9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92280" y="2009276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Click to </a:t>
                </a:r>
                <a:r>
                  <a:rPr lang="en-GB" b="1" dirty="0" err="1" smtClean="0"/>
                  <a:t>Brosketch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𝒂𝒓𝒄𝒔𝒊𝒏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009276"/>
                <a:ext cx="1872208" cy="592007"/>
              </a:xfrm>
              <a:prstGeom prst="rect">
                <a:avLst/>
              </a:prstGeom>
              <a:blipFill rotWithShape="0">
                <a:blip r:embed="rId10"/>
                <a:stretch>
                  <a:fillRect l="-1266" t="-4717" r="-126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3106757" y="2644222"/>
            <a:ext cx="3316077" cy="2765060"/>
          </a:xfrm>
          <a:custGeom>
            <a:avLst/>
            <a:gdLst>
              <a:gd name="connsiteX0" fmla="*/ 0 w 3316077"/>
              <a:gd name="connsiteY0" fmla="*/ 2765060 h 2765060"/>
              <a:gd name="connsiteX1" fmla="*/ 672029 w 3316077"/>
              <a:gd name="connsiteY1" fmla="*/ 2478621 h 2765060"/>
              <a:gd name="connsiteX2" fmla="*/ 1355074 w 3316077"/>
              <a:gd name="connsiteY2" fmla="*/ 1905744 h 2765060"/>
              <a:gd name="connsiteX3" fmla="*/ 1916935 w 3316077"/>
              <a:gd name="connsiteY3" fmla="*/ 925243 h 2765060"/>
              <a:gd name="connsiteX4" fmla="*/ 2423710 w 3316077"/>
              <a:gd name="connsiteY4" fmla="*/ 286265 h 2765060"/>
              <a:gd name="connsiteX5" fmla="*/ 2985571 w 3316077"/>
              <a:gd name="connsiteY5" fmla="*/ 32877 h 2765060"/>
              <a:gd name="connsiteX6" fmla="*/ 3316077 w 3316077"/>
              <a:gd name="connsiteY6" fmla="*/ 10843 h 276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077" h="2765060">
                <a:moveTo>
                  <a:pt x="0" y="2765060"/>
                </a:moveTo>
                <a:cubicBezTo>
                  <a:pt x="223091" y="2693450"/>
                  <a:pt x="446183" y="2621840"/>
                  <a:pt x="672029" y="2478621"/>
                </a:cubicBezTo>
                <a:cubicBezTo>
                  <a:pt x="897875" y="2335402"/>
                  <a:pt x="1147590" y="2164640"/>
                  <a:pt x="1355074" y="1905744"/>
                </a:cubicBezTo>
                <a:cubicBezTo>
                  <a:pt x="1562558" y="1646848"/>
                  <a:pt x="1738829" y="1195156"/>
                  <a:pt x="1916935" y="925243"/>
                </a:cubicBezTo>
                <a:cubicBezTo>
                  <a:pt x="2095041" y="655330"/>
                  <a:pt x="2245604" y="434993"/>
                  <a:pt x="2423710" y="286265"/>
                </a:cubicBezTo>
                <a:cubicBezTo>
                  <a:pt x="2601816" y="137537"/>
                  <a:pt x="2836843" y="78781"/>
                  <a:pt x="2985571" y="32877"/>
                </a:cubicBezTo>
                <a:cubicBezTo>
                  <a:pt x="3134299" y="-13027"/>
                  <a:pt x="3225188" y="-1092"/>
                  <a:pt x="3316077" y="108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We have to restrict the domain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 smtClean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/>
                  <a:t> before we can find the inverse. Why?</a:t>
                </a:r>
              </a:p>
              <a:p>
                <a:r>
                  <a:rPr lang="en-GB" sz="1600" b="1" dirty="0" smtClean="0"/>
                  <a:t>Because only one-to-one functions have an inverse. By restricting the domain it is now one-to-one.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6918" y="2601283"/>
            <a:ext cx="2614586" cy="90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85392" y="1914602"/>
            <a:ext cx="3013177" cy="4283788"/>
            <a:chOff x="3185392" y="1914602"/>
            <a:chExt cx="3013177" cy="4283788"/>
          </a:xfrm>
        </p:grpSpPr>
        <p:sp>
          <p:nvSpPr>
            <p:cNvPr id="41" name="Freeform 40"/>
            <p:cNvSpPr/>
            <p:nvPr/>
          </p:nvSpPr>
          <p:spPr>
            <a:xfrm rot="5400000" flipV="1">
              <a:off x="3145712" y="2612236"/>
              <a:ext cx="3316077" cy="2765060"/>
            </a:xfrm>
            <a:custGeom>
              <a:avLst/>
              <a:gdLst>
                <a:gd name="connsiteX0" fmla="*/ 0 w 3316077"/>
                <a:gd name="connsiteY0" fmla="*/ 2765060 h 2765060"/>
                <a:gd name="connsiteX1" fmla="*/ 672029 w 3316077"/>
                <a:gd name="connsiteY1" fmla="*/ 2478621 h 2765060"/>
                <a:gd name="connsiteX2" fmla="*/ 1355074 w 3316077"/>
                <a:gd name="connsiteY2" fmla="*/ 1905744 h 2765060"/>
                <a:gd name="connsiteX3" fmla="*/ 1916935 w 3316077"/>
                <a:gd name="connsiteY3" fmla="*/ 925243 h 2765060"/>
                <a:gd name="connsiteX4" fmla="*/ 2423710 w 3316077"/>
                <a:gd name="connsiteY4" fmla="*/ 286265 h 2765060"/>
                <a:gd name="connsiteX5" fmla="*/ 2985571 w 3316077"/>
                <a:gd name="connsiteY5" fmla="*/ 32877 h 2765060"/>
                <a:gd name="connsiteX6" fmla="*/ 3316077 w 3316077"/>
                <a:gd name="connsiteY6" fmla="*/ 10843 h 27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077" h="2765060">
                  <a:moveTo>
                    <a:pt x="0" y="2765060"/>
                  </a:moveTo>
                  <a:cubicBezTo>
                    <a:pt x="223091" y="2693450"/>
                    <a:pt x="446183" y="2621840"/>
                    <a:pt x="672029" y="2478621"/>
                  </a:cubicBezTo>
                  <a:cubicBezTo>
                    <a:pt x="897875" y="2335402"/>
                    <a:pt x="1147590" y="2164640"/>
                    <a:pt x="1355074" y="1905744"/>
                  </a:cubicBezTo>
                  <a:cubicBezTo>
                    <a:pt x="1562558" y="1646848"/>
                    <a:pt x="1738829" y="1195156"/>
                    <a:pt x="1916935" y="925243"/>
                  </a:cubicBezTo>
                  <a:cubicBezTo>
                    <a:pt x="2095041" y="655330"/>
                    <a:pt x="2245604" y="434993"/>
                    <a:pt x="2423710" y="286265"/>
                  </a:cubicBezTo>
                  <a:cubicBezTo>
                    <a:pt x="2601816" y="137537"/>
                    <a:pt x="2836843" y="78781"/>
                    <a:pt x="2985571" y="32877"/>
                  </a:cubicBezTo>
                  <a:cubicBezTo>
                    <a:pt x="3134299" y="-13027"/>
                    <a:pt x="3225188" y="-1092"/>
                    <a:pt x="3316077" y="10843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17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𝒂𝒓𝒄𝒔𝒊𝒏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16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32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87835" y="754967"/>
            <a:ext cx="736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 all the things you’re expected to know from C2: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1412776"/>
                <a:ext cx="4752528" cy="3674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dirty="0" smtClean="0"/>
              </a:p>
              <a:p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dirty="0" smtClean="0"/>
              </a:p>
              <a:p>
                <a:endParaRPr lang="en-GB" sz="2400" dirty="0" smtClean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2400" dirty="0" smtClean="0"/>
                  <a:t> repeat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400" dirty="0" smtClean="0"/>
                  <a:t> repeats every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12776"/>
                <a:ext cx="4752528" cy="3674596"/>
              </a:xfrm>
              <a:prstGeom prst="rect">
                <a:avLst/>
              </a:prstGeom>
              <a:blipFill rotWithShape="0">
                <a:blip r:embed="rId2"/>
                <a:stretch>
                  <a:fillRect l="-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5536" y="2135989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2818026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6" y="3646047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4472907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076056" y="1412776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076056" y="2152561"/>
            <a:ext cx="432048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75503" y="1200121"/>
                <a:ext cx="3240360" cy="1519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 smtClean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03" y="1200121"/>
                <a:ext cx="3240360" cy="1519903"/>
              </a:xfrm>
              <a:prstGeom prst="rect">
                <a:avLst/>
              </a:prstGeom>
              <a:blipFill rotWithShape="0"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75429" y="1322024"/>
            <a:ext cx="716070" cy="551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4015" y="2069802"/>
            <a:ext cx="890871" cy="551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44886" y="2811983"/>
            <a:ext cx="890871" cy="551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99450" y="3529538"/>
            <a:ext cx="890871" cy="551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9864" y="4353321"/>
            <a:ext cx="710788" cy="659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64879" y="1191552"/>
            <a:ext cx="827229" cy="878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32213" y="2025107"/>
            <a:ext cx="1980147" cy="878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932040" y="1322024"/>
            <a:ext cx="0" cy="35829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6189" y="5767400"/>
            <a:ext cx="510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Bro Tip</a:t>
            </a:r>
            <a:r>
              <a:rPr lang="en-GB" dirty="0" smtClean="0"/>
              <a:t>: Many student’s lack of knowledge of this one cost them dearly in June 2013’s C3 exam.</a:t>
            </a:r>
            <a:endParaRPr lang="en-GB" dirty="0"/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3870734" y="4904955"/>
            <a:ext cx="466051" cy="862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Inverse Trig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pascal.net.ru/ArcCos/ArcC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808312" cy="41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24.net/images/graph-of-inverse-tangent-f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2596" cy="33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9102" y="53076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that this graph has asymptotes.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1757175"/>
            <a:ext cx="3456384" cy="422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890" y="1757174"/>
            <a:ext cx="4320589" cy="422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15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7497"/>
            <a:ext cx="6953250" cy="2009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83348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C3 Jan 2007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One Final Problem…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90035" y="3429000"/>
            <a:ext cx="4793010" cy="2926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1614" y="3395517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Fewer than 10% of candidates got this part right.</a:t>
            </a:r>
            <a:endParaRPr lang="en-GB" sz="14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276778" y="3217272"/>
            <a:ext cx="354836" cy="5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.discoverwildlife.com/sites/default/files/images/Cat%20Running%20529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72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468052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Onwards to Chapter 7...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783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Addition Formulae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6120680" cy="390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Addition Formulae allow us to deal with a sum or difference of angles.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6120680" cy="3907801"/>
              </a:xfrm>
              <a:prstGeom prst="rect">
                <a:avLst/>
              </a:prstGeom>
              <a:blipFill rotWithShape="0">
                <a:blip r:embed="rId2"/>
                <a:stretch>
                  <a:fillRect l="-797" t="-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59632" y="5157192"/>
            <a:ext cx="3168352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Do I need to memorise these?</a:t>
            </a:r>
          </a:p>
          <a:p>
            <a:r>
              <a:rPr lang="en-GB" dirty="0" smtClean="0"/>
              <a:t>They’re all technically in the formula booklet, but you REALLY want to eventually memorise these.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to memorise: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6136" y="1628800"/>
            <a:ext cx="93610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2120" y="1628800"/>
            <a:ext cx="108012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  <a:endParaRPr lang="en-GB" sz="1600" dirty="0">
              <a:solidFill>
                <a:schemeClr val="accent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8104" y="1628800"/>
            <a:ext cx="1224136" cy="2016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tan, it’s the same in the numerator, opposite in the denominator.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cos, we keep the cos’s and sin’s together.</a:t>
            </a:r>
            <a:endParaRPr lang="en-GB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Common Schoolboy Error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 not just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r>
                  <a:rPr lang="en-GB" sz="2400" b="1" dirty="0" smtClean="0"/>
                  <a:t>Because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𝒔𝒊𝒏</m:t>
                    </m:r>
                  </m:oMath>
                </a14:m>
                <a:r>
                  <a:rPr lang="en-GB" sz="2400" b="1" dirty="0" smtClean="0"/>
                  <a:t> is a </a:t>
                </a:r>
                <a:r>
                  <a:rPr lang="en-GB" sz="2400" b="1" u="sng" dirty="0" smtClean="0"/>
                  <a:t>function</a:t>
                </a:r>
                <a:r>
                  <a:rPr lang="en-GB" sz="2400" b="1" dirty="0" smtClean="0"/>
                  <a:t>, not a quantity that can be expanded out like this. It’s a bit like 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 smtClean="0"/>
                  <a:t>.</a:t>
                </a:r>
              </a:p>
              <a:p>
                <a:r>
                  <a:rPr lang="en-GB" sz="2400" b="1" dirty="0" smtClean="0"/>
                  <a:t>We can easily disprove it with a counterexample.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9" y="1186871"/>
                <a:ext cx="8136904" cy="1577996"/>
              </a:xfrm>
              <a:prstGeom prst="rect">
                <a:avLst/>
              </a:prstGeom>
              <a:blipFill rotWithShape="0">
                <a:blip r:embed="rId2"/>
                <a:stretch>
                  <a:fillRect l="-1199" t="-3089" r="-1649" b="-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3439" y="1608533"/>
            <a:ext cx="8136904" cy="1156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1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Addition Formulae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Now can you reproduce them without peeking at your notes?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6120680" cy="3628750"/>
              </a:xfrm>
              <a:prstGeom prst="rect">
                <a:avLst/>
              </a:prstGeom>
              <a:blipFill rotWithShape="0">
                <a:blip r:embed="rId2"/>
                <a:stretch>
                  <a:fillRect l="-797" t="-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32240" y="990823"/>
            <a:ext cx="20162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to memorise: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148478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/>
                </a:solidFill>
              </a:rPr>
              <a:t>First notice that for all of these the first thing on the RHS is the same as the first thing on the LHS!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1929" y="3048514"/>
            <a:ext cx="2626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sin, the operator in the middle is the same as on the LHS.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cos, it’s the opposite.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tan, it’s the same in the numerator, opposite in the denominator.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2370" y="5275998"/>
            <a:ext cx="2626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sin, we mix sin and 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/>
                </a:solidFill>
              </a:rPr>
              <a:t>For cos, we keep the cos’s and sin’s together.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3106" y="1336227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3106" y="1700808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3106" y="2156734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3106" y="2521315"/>
            <a:ext cx="2714998" cy="3645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3106" y="3044296"/>
            <a:ext cx="2714998" cy="6727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3106" y="3717032"/>
            <a:ext cx="2714998" cy="732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74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/>
                    <a:t>Proof of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691680" y="5229200"/>
            <a:ext cx="6048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91680" y="2255044"/>
            <a:ext cx="2199283" cy="297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91680" y="2499360"/>
            <a:ext cx="4244300" cy="2729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313542" y="4836405"/>
            <a:ext cx="113349" cy="418641"/>
          </a:xfrm>
          <a:custGeom>
            <a:avLst/>
            <a:gdLst>
              <a:gd name="connsiteX0" fmla="*/ 0 w 113349"/>
              <a:gd name="connsiteY0" fmla="*/ 0 h 418641"/>
              <a:gd name="connsiteX1" fmla="*/ 77118 w 113349"/>
              <a:gd name="connsiteY1" fmla="*/ 110168 h 418641"/>
              <a:gd name="connsiteX2" fmla="*/ 110169 w 113349"/>
              <a:gd name="connsiteY2" fmla="*/ 286438 h 418641"/>
              <a:gd name="connsiteX3" fmla="*/ 110169 w 113349"/>
              <a:gd name="connsiteY3" fmla="*/ 418641 h 41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49" h="418641">
                <a:moveTo>
                  <a:pt x="0" y="0"/>
                </a:moveTo>
                <a:cubicBezTo>
                  <a:pt x="29378" y="31214"/>
                  <a:pt x="58757" y="62428"/>
                  <a:pt x="77118" y="110168"/>
                </a:cubicBezTo>
                <a:cubicBezTo>
                  <a:pt x="95480" y="157908"/>
                  <a:pt x="104661" y="235026"/>
                  <a:pt x="110169" y="286438"/>
                </a:cubicBezTo>
                <a:cubicBezTo>
                  <a:pt x="115678" y="337850"/>
                  <a:pt x="112923" y="378245"/>
                  <a:pt x="110169" y="4186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225407" y="4505899"/>
            <a:ext cx="210544" cy="253388"/>
          </a:xfrm>
          <a:custGeom>
            <a:avLst/>
            <a:gdLst>
              <a:gd name="connsiteX0" fmla="*/ 0 w 210544"/>
              <a:gd name="connsiteY0" fmla="*/ 0 h 253388"/>
              <a:gd name="connsiteX1" fmla="*/ 121186 w 210544"/>
              <a:gd name="connsiteY1" fmla="*/ 99152 h 253388"/>
              <a:gd name="connsiteX2" fmla="*/ 198304 w 210544"/>
              <a:gd name="connsiteY2" fmla="*/ 220337 h 253388"/>
              <a:gd name="connsiteX3" fmla="*/ 209321 w 210544"/>
              <a:gd name="connsiteY3" fmla="*/ 253388 h 25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44" h="253388">
                <a:moveTo>
                  <a:pt x="0" y="0"/>
                </a:moveTo>
                <a:cubicBezTo>
                  <a:pt x="44067" y="31214"/>
                  <a:pt x="88135" y="62429"/>
                  <a:pt x="121186" y="99152"/>
                </a:cubicBezTo>
                <a:cubicBezTo>
                  <a:pt x="154237" y="135875"/>
                  <a:pt x="183615" y="194631"/>
                  <a:pt x="198304" y="220337"/>
                </a:cubicBezTo>
                <a:cubicBezTo>
                  <a:pt x="212993" y="246043"/>
                  <a:pt x="211157" y="249715"/>
                  <a:pt x="209321" y="25338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21" y="4321232"/>
                <a:ext cx="36911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16" y="4791145"/>
                <a:ext cx="3691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46" y="3134397"/>
                <a:ext cx="34679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06497" y="634105"/>
            <a:ext cx="4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(Not needed for exam)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1:</a:t>
                </a:r>
                <a:r>
                  <a:rPr lang="en-GB" sz="1600" dirty="0" smtClean="0"/>
                  <a:t> Suppose we had a line of length 1 projected an angle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/>
                  <a:t> above the horizontal.</a:t>
                </a:r>
              </a:p>
              <a:p>
                <a:r>
                  <a:rPr lang="en-GB" sz="1600" dirty="0" smtClean="0"/>
                  <a:t>Then the length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It would seem sensible to try and find this same length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/>
                  <a:t> individually.</a:t>
                </a:r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2" y="1200301"/>
                <a:ext cx="2304256" cy="25545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84" y="5166792"/>
                <a:ext cx="36911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695817" y="1880167"/>
            <a:ext cx="463155" cy="3751416"/>
            <a:chOff x="3695817" y="1880167"/>
            <a:chExt cx="463155" cy="3751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817" y="5262251"/>
                  <a:ext cx="3691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540" y="1880167"/>
                  <a:ext cx="3691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3" idx="0"/>
            </p:cNvCxnSpPr>
            <p:nvPr/>
          </p:nvCxnSpPr>
          <p:spPr>
            <a:xfrm flipV="1">
              <a:off x="3880374" y="2255044"/>
              <a:ext cx="3445" cy="300720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253832" y="3731760"/>
                  <a:ext cx="1502503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>
            <a:off x="4237898" y="833006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2: </a:t>
            </a:r>
            <a:r>
              <a:rPr lang="en-GB" sz="1600" dirty="0" smtClean="0"/>
              <a:t>We can achieve this by forming two right-angled triangles.</a:t>
            </a:r>
            <a:endParaRPr lang="en-GB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891097" y="2249499"/>
            <a:ext cx="693603" cy="2983513"/>
            <a:chOff x="3891097" y="2249499"/>
            <a:chExt cx="693603" cy="2983513"/>
          </a:xfrm>
        </p:grpSpPr>
        <p:cxnSp>
          <p:nvCxnSpPr>
            <p:cNvPr id="36" name="Straight Connector 35"/>
            <p:cNvCxnSpPr>
              <a:stCxn id="24" idx="2"/>
            </p:cNvCxnSpPr>
            <p:nvPr/>
          </p:nvCxnSpPr>
          <p:spPr>
            <a:xfrm>
              <a:off x="3891097" y="2249499"/>
              <a:ext cx="693603" cy="11287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83017" y="3382178"/>
              <a:ext cx="0" cy="18508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 rot="19637654">
              <a:off x="4412926" y="3281362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38793" y="508512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90963" y="2247900"/>
            <a:ext cx="754021" cy="1128714"/>
            <a:chOff x="3890963" y="2247900"/>
            <a:chExt cx="754021" cy="1128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71" y="2662039"/>
                  <a:ext cx="36911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 flipV="1">
              <a:off x="4581525" y="2247900"/>
              <a:ext cx="4763" cy="11287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890963" y="2247900"/>
              <a:ext cx="700087" cy="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438047" y="2252653"/>
              <a:ext cx="144016" cy="14401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381500" y="2957693"/>
              <a:ext cx="200025" cy="52207"/>
            </a:xfrm>
            <a:custGeom>
              <a:avLst/>
              <a:gdLst>
                <a:gd name="connsiteX0" fmla="*/ 0 w 200025"/>
                <a:gd name="connsiteY0" fmla="*/ 52207 h 52207"/>
                <a:gd name="connsiteX1" fmla="*/ 104775 w 200025"/>
                <a:gd name="connsiteY1" fmla="*/ 4582 h 52207"/>
                <a:gd name="connsiteX2" fmla="*/ 200025 w 200025"/>
                <a:gd name="connsiteY2" fmla="*/ 4582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52207">
                  <a:moveTo>
                    <a:pt x="0" y="52207"/>
                  </a:moveTo>
                  <a:cubicBezTo>
                    <a:pt x="35719" y="32363"/>
                    <a:pt x="71438" y="12519"/>
                    <a:pt x="104775" y="4582"/>
                  </a:cubicBezTo>
                  <a:cubicBezTo>
                    <a:pt x="138112" y="-3355"/>
                    <a:pt x="169068" y="613"/>
                    <a:pt x="200025" y="4582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676975" y="818771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3: </a:t>
            </a:r>
            <a:r>
              <a:rPr lang="en-GB" sz="1600" dirty="0" smtClean="0"/>
              <a:t>Then we’re looking for the combined length of these two lines.</a:t>
            </a:r>
            <a:endParaRPr lang="en-GB" sz="16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581525" y="3367088"/>
            <a:ext cx="2382" cy="1862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76762" y="2243113"/>
            <a:ext cx="9526" cy="112873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5511">
                <a:off x="2812768" y="3876568"/>
                <a:ext cx="953726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4541">
                <a:off x="3658690" y="2629611"/>
                <a:ext cx="953726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6676975" y="2073481"/>
            <a:ext cx="2304256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4: </a:t>
            </a:r>
            <a:r>
              <a:rPr lang="en-GB" sz="1600" dirty="0" smtClean="0"/>
              <a:t>We can get the lengths of the top triangle…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74734" y="4169883"/>
                <a:ext cx="953726" cy="338554"/>
              </a:xfrm>
              <a:prstGeom prst="rect">
                <a:avLst/>
              </a:prstGeom>
              <a:blipFill rotWithShape="0">
                <a:blip r:embed="rId14"/>
                <a:stretch>
                  <a:fillRect t="-1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39153" y="2581885"/>
                <a:ext cx="953726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6689411" y="2843399"/>
            <a:ext cx="230425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5: </a:t>
            </a:r>
            <a:r>
              <a:rPr lang="en-GB" sz="1600" dirty="0" smtClean="0"/>
              <a:t>Which in turn allows us to find the green and blue lengths.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6: </a:t>
                </a:r>
                <a:r>
                  <a:rPr lang="en-GB" sz="1600" dirty="0" smtClean="0"/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endParaRPr lang="en-GB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898055"/>
                <a:ext cx="2304256" cy="83099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62" grpId="0" animBg="1"/>
      <p:bldP spid="74" grpId="0"/>
      <p:bldP spid="75" grpId="0"/>
      <p:bldP spid="76" grpId="0" animBg="1"/>
      <p:bldP spid="77" grpId="0"/>
      <p:bldP spid="78" grpId="0"/>
      <p:bldP spid="79" grpId="0" animBg="1"/>
      <p:bldP spid="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Proof of other identities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Can you think how to use our geometrically proven result 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dirty="0" smtClean="0"/>
                  <a:t> to prove the identity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r>
                  <a:rPr lang="en-GB" dirty="0" smtClean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? (Hint: what links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 smtClean="0"/>
                  <a:t>?)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352928" cy="3990964"/>
              </a:xfrm>
              <a:prstGeom prst="rect">
                <a:avLst/>
              </a:prstGeom>
              <a:blipFill rotWithShape="0">
                <a:blip r:embed="rId2"/>
                <a:stretch>
                  <a:fillRect l="-584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19872" y="2132856"/>
            <a:ext cx="36004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872" y="1700808"/>
            <a:ext cx="360040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4077073"/>
            <a:ext cx="511256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3428999"/>
            <a:ext cx="4536504" cy="640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96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Proof of other identities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352928" cy="404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And finally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1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b="0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GB" b="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1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dirty="0" smtClean="0"/>
                  <a:t>? (Hint: you already have expressions </a:t>
                </a:r>
              </a:p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 smtClean="0"/>
                  <a:t>!)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r>
                  <a:rPr lang="en-GB" dirty="0" smtClean="0"/>
                  <a:t>We want 1 at the start of the denominator, so it makes sense to </a:t>
                </a:r>
                <a:r>
                  <a:rPr lang="en-GB" b="1" dirty="0" smtClean="0"/>
                  <a:t>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GB" dirty="0" smtClean="0"/>
                  <a:t>, giving us our identity.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352928" cy="4043607"/>
              </a:xfrm>
              <a:prstGeom prst="rect">
                <a:avLst/>
              </a:prstGeom>
              <a:blipFill rotWithShape="0"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11760" y="5445224"/>
            <a:ext cx="388983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Exam Tip:</a:t>
            </a:r>
          </a:p>
          <a:p>
            <a:r>
              <a:rPr lang="en-GB" dirty="0" smtClean="0"/>
              <a:t>This particular proof came up in 2013 and caught many students off-guard.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4792" y="1772815"/>
            <a:ext cx="8495680" cy="31795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07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Using a suitable angle formulae,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7527460" cy="5336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7544" y="836712"/>
            <a:ext cx="432048" cy="5336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8" y="1484784"/>
                <a:ext cx="6984776" cy="2220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976959"/>
                <a:ext cx="752746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 smtClean="0"/>
                  <a:t>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76959"/>
                <a:ext cx="752746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7014" y="4492912"/>
                <a:ext cx="7289402" cy="232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Using your formulae: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We need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b="1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 smtClean="0"/>
                  <a:t> in there. 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</m:oMath>
                </a14:m>
                <a:r>
                  <a:rPr lang="en-GB" b="1" dirty="0" smtClean="0"/>
                  <a:t> would seem like a sensible step: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GB" b="1" dirty="0" smtClean="0"/>
              </a:p>
              <a:p>
                <a:r>
                  <a:rPr lang="en-GB" b="1" dirty="0" smtClean="0"/>
                  <a:t>Rearranging: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4" y="4492912"/>
                <a:ext cx="7289402" cy="2322046"/>
              </a:xfrm>
              <a:prstGeom prst="rect">
                <a:avLst/>
              </a:prstGeom>
              <a:blipFill rotWithShape="0">
                <a:blip r:embed="rId5"/>
                <a:stretch>
                  <a:fillRect l="-669" t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67544" y="3959304"/>
            <a:ext cx="432048" cy="386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99592" y="1362771"/>
            <a:ext cx="7527460" cy="2272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4338742"/>
            <a:ext cx="7527460" cy="2436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5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 new member of the trig family…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197281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97281"/>
                <a:ext cx="4608512" cy="12114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3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r="-10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14765" y="10527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and best. Like the ‘Classic Cola’ of trig functions.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196196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latter form is particularly useful for differentiation (see Chp8)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4765" y="2996952"/>
                <a:ext cx="3305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Be careful: the -1 here doesn’t mean a power of -1 UNLIKE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 above. This is an unfortunate historical accident.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765" y="2996952"/>
                <a:ext cx="3305857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661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21276" y="4532360"/>
            <a:ext cx="330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have a way of representing the reciprocal of the trig functions.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770" y="858368"/>
                <a:ext cx="3960440" cy="5304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the identities: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Solve,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0°≤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 smtClean="0"/>
                  <a:t>, the following equations.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+60°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𝟐𝟑𝟏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𝟑𝟑𝟑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𝟑𝟒𝟏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0" y="858368"/>
                <a:ext cx="3960440" cy="5304594"/>
              </a:xfrm>
              <a:prstGeom prst="rect">
                <a:avLst/>
              </a:prstGeom>
              <a:blipFill rotWithShape="1">
                <a:blip r:embed="rId2"/>
                <a:stretch>
                  <a:fillRect l="-1387" t="-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7913" y="836712"/>
            <a:ext cx="288032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9848" y="1166505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9848" y="1521811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9848" y="2115639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762369"/>
            <a:ext cx="432187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667" y="3279860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667" y="3864824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11842" y="4669433"/>
            <a:ext cx="288032" cy="311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4515" y="4825431"/>
                <a:ext cx="3456384" cy="10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 smtClean="0"/>
                  <a:t> as a single trig function.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15" y="4825431"/>
                <a:ext cx="3456384" cy="1054391"/>
              </a:xfrm>
              <a:prstGeom prst="rect">
                <a:avLst/>
              </a:prstGeom>
              <a:blipFill rotWithShape="1">
                <a:blip r:embed="rId3"/>
                <a:stretch>
                  <a:fillRect l="-1587" r="-1764" b="-4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06443" y="4905990"/>
            <a:ext cx="561151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703481" y="831370"/>
            <a:ext cx="432187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710532" y="2023321"/>
            <a:ext cx="432187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654831" y="3202528"/>
            <a:ext cx="543590" cy="30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17a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86773" y="3137695"/>
                <a:ext cx="3619398" cy="82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 the exact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15°</m:t>
                        </m:r>
                      </m:e>
                    </m:func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73" y="3137695"/>
                <a:ext cx="3619398" cy="821828"/>
              </a:xfrm>
              <a:prstGeom prst="rect">
                <a:avLst/>
              </a:prstGeom>
              <a:blipFill rotWithShape="1">
                <a:blip r:embed="rId4"/>
                <a:stretch>
                  <a:fillRect l="-1515" t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72986" y="690518"/>
                <a:ext cx="3543305" cy="2592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75°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</m:e>
                      </m:func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num>
                        <m:den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den>
                      </m:f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dirty="0"/>
              </a:p>
              <a:p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105°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d>
                            <m:d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d>
                        </m:e>
                      </m:func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86" y="690518"/>
                <a:ext cx="3543305" cy="2592056"/>
              </a:xfrm>
              <a:prstGeom prst="rect">
                <a:avLst/>
              </a:prstGeom>
              <a:blipFill rotWithShape="1">
                <a:blip r:embed="rId5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5704" y="3553661"/>
            <a:ext cx="2359496" cy="370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5704" y="4176819"/>
            <a:ext cx="2359496" cy="370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8868" y="4975528"/>
            <a:ext cx="3105100" cy="370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49186" y="997907"/>
            <a:ext cx="3274114" cy="678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67594" y="2271636"/>
            <a:ext cx="3274114" cy="678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07581" y="3435857"/>
            <a:ext cx="3274114" cy="678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32057" y="5540575"/>
            <a:ext cx="3274114" cy="678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14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“That” question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June 2013 Q3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34036"/>
            <a:ext cx="5686425" cy="3752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‘Expanding’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b="0" dirty="0" smtClean="0"/>
              </a:p>
              <a:p>
                <a:endParaRPr lang="en-GB" sz="1400" dirty="0" smtClean="0"/>
              </a:p>
              <a:p>
                <a:r>
                  <a:rPr lang="en-GB" sz="1400" dirty="0" smtClean="0"/>
                  <a:t>Since thing to prove only has 40 in it,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50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40 </m:t>
                        </m:r>
                      </m:e>
                    </m:func>
                    <m:r>
                      <a:rPr lang="en-GB" sz="1400" b="0" i="1" smtClean="0">
                        <a:latin typeface="Cambria Math"/>
                      </a:rPr>
                      <m:t>.</m:t>
                    </m:r>
                  </m:oMath>
                </a14:m>
                <a:endParaRPr lang="en-GB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GB" sz="1400" dirty="0" smtClean="0"/>
              </a:p>
              <a:p>
                <a:endParaRPr lang="en-GB" sz="1400" dirty="0"/>
              </a:p>
              <a:p>
                <a:r>
                  <a:rPr lang="en-GB" sz="1400" dirty="0" smtClean="0"/>
                  <a:t>As per usual, when we want tans,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40</m:t>
                        </m:r>
                      </m:e>
                    </m:func>
                  </m:oMath>
                </a14:m>
                <a:r>
                  <a:rPr lang="en-GB" sz="1400" dirty="0" smtClean="0"/>
                  <a:t>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68760"/>
                <a:ext cx="2915598" cy="3728713"/>
              </a:xfrm>
              <a:prstGeom prst="rect">
                <a:avLst/>
              </a:prstGeom>
              <a:blipFill rotWithShape="1">
                <a:blip r:embed="rId3"/>
                <a:stretch>
                  <a:fillRect l="-628" t="-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5303968"/>
                <a:ext cx="6336704" cy="153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As always with ‘hence’ questions like this, compare original statement and statement we’re solving.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=2</m:t>
                    </m:r>
                    <m:r>
                      <a:rPr lang="en-GB" sz="1600" b="0" i="1" smtClean="0">
                        <a:latin typeface="Cambria Math"/>
                      </a:rPr>
                      <m:t>𝜃</m:t>
                    </m:r>
                    <m:r>
                      <a:rPr lang="en-GB" sz="1600" b="0" i="0" smtClean="0">
                        <a:latin typeface="Cambria Math"/>
                      </a:rPr>
                      <m:t>        </m:t>
                    </m:r>
                  </m:oMath>
                </a14:m>
                <a:r>
                  <a:rPr lang="en-GB" sz="1600" dirty="0" smtClean="0"/>
                  <a:t>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</a:rPr>
                        <m:t>=15.63°, 195.63°, 375.63°, 555.63°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</a:rPr>
                        <m:t>=7.8°, 97.8°, 187.8°, 277.8°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3968"/>
                <a:ext cx="6336704" cy="1539845"/>
              </a:xfrm>
              <a:prstGeom prst="rect">
                <a:avLst/>
              </a:prstGeom>
              <a:blipFill rotWithShape="1">
                <a:blip r:embed="rId4"/>
                <a:stretch>
                  <a:fillRect l="-577" t="-1186" r="-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28184" y="949370"/>
            <a:ext cx="288032" cy="2473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68012" y="5357090"/>
            <a:ext cx="288032" cy="2473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1196752"/>
            <a:ext cx="2808312" cy="388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8436" y="5357090"/>
            <a:ext cx="6400800" cy="1431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Double Angle Formulae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08720"/>
                <a:ext cx="7704856" cy="305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 smtClean="0">
                    <a:latin typeface="Cambria Math"/>
                  </a:rPr>
                  <a:t/>
                </a:r>
                <a:br>
                  <a:rPr lang="en-GB" sz="2800" b="0" i="1" dirty="0" smtClean="0">
                    <a:latin typeface="Cambria Math"/>
                  </a:rPr>
                </a:br>
                <a:r>
                  <a:rPr lang="en-GB" sz="2800" b="0" i="1" dirty="0" smtClean="0">
                    <a:latin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≡2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GB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b="0" i="1" dirty="0" smtClean="0">
                    <a:latin typeface="Cambria Math"/>
                  </a:rPr>
                  <a:t/>
                </a:r>
                <a:br>
                  <a:rPr lang="en-GB" sz="28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           ≡1−2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r>
                  <a:rPr lang="en-GB" sz="2800" b="0" i="1" dirty="0" smtClean="0">
                    <a:latin typeface="Cambria Math"/>
                  </a:rPr>
                  <a:t/>
                </a:r>
                <a:br>
                  <a:rPr lang="en-GB" sz="2800" b="0" i="1" dirty="0" smtClean="0">
                    <a:latin typeface="Cambria Math"/>
                  </a:rPr>
                </a:br>
                <a:r>
                  <a:rPr lang="en-GB" sz="2800" b="0" i="1" dirty="0" smtClean="0">
                    <a:latin typeface="Cambria Math"/>
                  </a:rPr>
                  <a:t/>
                </a:r>
                <a:br>
                  <a:rPr lang="en-GB" sz="28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704856" cy="30562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28668" y="1559667"/>
            <a:ext cx="2376264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Tip</a:t>
            </a:r>
            <a:r>
              <a:rPr lang="en-GB" dirty="0" smtClean="0"/>
              <a:t>: The way I remember what way round these go is that the cos on the RHS is ‘attracted’ to the cos on the LHS, whereas the sin is pushed away.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051666" y="2244438"/>
            <a:ext cx="577002" cy="330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365104"/>
                <a:ext cx="67687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These are all easily derivable by just setting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 smtClean="0"/>
                  <a:t> in the compound angle formulae.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65104"/>
                <a:ext cx="676875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441" t="-5882" r="-1081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47664" y="84498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8668" y="783427"/>
            <a:ext cx="23762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will probably never use this 1</a:t>
            </a:r>
            <a:r>
              <a:rPr lang="en-GB" baseline="30000" dirty="0" smtClean="0"/>
              <a:t>st</a:t>
            </a:r>
            <a:r>
              <a:rPr lang="en-GB" dirty="0" smtClean="0"/>
              <a:t> form.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228184" y="1106593"/>
            <a:ext cx="400484" cy="32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76323" y="2643165"/>
            <a:ext cx="136815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Exercise 7B</a:t>
            </a:r>
            <a:endParaRPr lang="en-GB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323" y="302345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Q1a, c, e, g</a:t>
            </a:r>
          </a:p>
          <a:p>
            <a:r>
              <a:rPr lang="en-GB" dirty="0" smtClean="0"/>
              <a:t>Q2a, d</a:t>
            </a:r>
          </a:p>
          <a:p>
            <a:r>
              <a:rPr lang="en-GB" dirty="0" smtClean="0"/>
              <a:t>Q3a, c, e, g,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5412" y="764704"/>
                <a:ext cx="7272808" cy="128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Rewrite the following as a single trigonometric function:</a:t>
                </a: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40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40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0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000" b="1" i="1" smtClean="0">
                                  <a:latin typeface="Cambria Math"/>
                                </a:rPr>
                                <m:t>𝟖𝟎</m:t>
                              </m:r>
                            </m:e>
                          </m:func>
                        </m:e>
                      </m:func>
                      <m:r>
                        <a:rPr lang="en-GB" sz="2000" b="0" i="1" smtClean="0">
                          <a:latin typeface="Cambria Math"/>
                        </a:rPr>
                        <m:t>            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sz="2000" b="0" i="1" smtClean="0">
                          <a:latin typeface="Cambria Math"/>
                        </a:rPr>
                        <m:t>                 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/>
                        </a:rPr>
                        <m:t>−2=</m:t>
                      </m:r>
                      <m:r>
                        <a:rPr lang="en-GB" sz="2000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12" y="764704"/>
                <a:ext cx="7272808" cy="1284069"/>
              </a:xfrm>
              <a:prstGeom prst="rect">
                <a:avLst/>
              </a:prstGeom>
              <a:blipFill rotWithShape="1">
                <a:blip r:embed="rId2"/>
                <a:stretch>
                  <a:fillRect l="-922" t="-2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65515" y="1077827"/>
            <a:ext cx="984449" cy="335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168" y="1077827"/>
            <a:ext cx="984449" cy="390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8144" y="1489866"/>
            <a:ext cx="984449" cy="390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3290" y="1422400"/>
            <a:ext cx="984449" cy="618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91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39553" y="2055926"/>
            <a:ext cx="37444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More prove-y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3" y="2498366"/>
                <a:ext cx="3744416" cy="4855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cot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2498366"/>
                <a:ext cx="3744416" cy="4855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62934" y="2977021"/>
            <a:ext cx="396950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More solve-y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0101" y="2989753"/>
                <a:ext cx="4223319" cy="135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r>
                            <a:rPr lang="en-GB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    ≡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1" y="2989753"/>
                <a:ext cx="4223319" cy="1359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4400903"/>
                <a:ext cx="3744416" cy="4985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00903"/>
                <a:ext cx="3744416" cy="4985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05" y="4933756"/>
                <a:ext cx="4536504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5" y="4933756"/>
                <a:ext cx="4536504" cy="648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210" y="2045202"/>
                <a:ext cx="385510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Bro Tip: </a:t>
                </a:r>
                <a:r>
                  <a:rPr lang="en-GB" sz="1400" dirty="0" smtClean="0"/>
                  <a:t>Whenever you see a mixture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2</m:t>
                    </m:r>
                    <m:r>
                      <a:rPr lang="en-GB" sz="1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4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400" dirty="0" smtClean="0"/>
                  <a:t>, your instinct should be to use the double angle formulae so everything is in terms of just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10" y="2045202"/>
                <a:ext cx="3855102" cy="738664"/>
              </a:xfrm>
              <a:prstGeom prst="rect">
                <a:avLst/>
              </a:prstGeom>
              <a:blipFill rotWithShape="1"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9592" y="5805264"/>
                <a:ext cx="252028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Bro Tip: </a:t>
                </a:r>
                <a:r>
                  <a:rPr lang="en-GB" sz="1400" dirty="0" smtClean="0"/>
                  <a:t>Use the variant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 smtClean="0"/>
                  <a:t> that simplifies your expression the most.</a:t>
                </a:r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805264"/>
                <a:ext cx="2520280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24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9552" y="2989753"/>
            <a:ext cx="3736883" cy="1314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218" y="4906295"/>
            <a:ext cx="3916216" cy="7371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59804" y="4149080"/>
                <a:ext cx="3855102" cy="255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Clearly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e>
                    </m:func>
                  </m:oMath>
                </a14:m>
                <a:r>
                  <a:rPr lang="en-GB" dirty="0" smtClean="0"/>
                  <a:t> so that everything is in terms of cos.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−3−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</a:rPr>
                        <m:t>𝑜𝑟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=60°, 109.5°, 250.5°, 300°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04" y="4149080"/>
                <a:ext cx="3855102" cy="2551724"/>
              </a:xfrm>
              <a:prstGeom prst="rect">
                <a:avLst/>
              </a:prstGeom>
              <a:blipFill rotWithShape="1">
                <a:blip r:embed="rId8"/>
                <a:stretch>
                  <a:fillRect l="-1266" t="-1196" r="-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109" y="3429000"/>
                <a:ext cx="396033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/>
                      </a:rPr>
                      <m:t>+2=0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&lt;360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109" y="3429000"/>
                <a:ext cx="396033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571890" y="4075331"/>
            <a:ext cx="3960549" cy="2625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94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More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315" y="690813"/>
                <a:ext cx="4824536" cy="350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By noting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 smtClean="0"/>
                  <a:t>, determine: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𝑨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dirty="0" smtClean="0"/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15" y="690813"/>
                <a:ext cx="4824536" cy="3500061"/>
              </a:xfrm>
              <a:prstGeom prst="rect">
                <a:avLst/>
              </a:prstGeom>
              <a:blipFill rotWithShape="1">
                <a:blip r:embed="rId2"/>
                <a:stretch>
                  <a:fillRect l="-1138" t="-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134" y="4220801"/>
                <a:ext cx="69847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=3−4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>, 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4" y="4220801"/>
                <a:ext cx="69847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624909"/>
                <a:ext cx="3437962" cy="206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=3−4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=3−4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=3−4+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24909"/>
                <a:ext cx="3437962" cy="20668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1225" y="1604298"/>
            <a:ext cx="4863720" cy="16930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53693" y="3842328"/>
            <a:ext cx="4863720" cy="30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225" y="4678961"/>
            <a:ext cx="4863720" cy="2012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587" y="714616"/>
            <a:ext cx="36003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586" y="3485526"/>
            <a:ext cx="36003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276" y="4220801"/>
            <a:ext cx="36003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7240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56890" y="83671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Q1a, c, e, g, i</a:t>
            </a:r>
          </a:p>
          <a:p>
            <a:r>
              <a:rPr lang="en-GB" sz="2400" dirty="0" smtClean="0"/>
              <a:t>Q3a, c, e, g, i, k, m</a:t>
            </a:r>
          </a:p>
          <a:p>
            <a:r>
              <a:rPr lang="en-GB" sz="2400" dirty="0" smtClean="0"/>
              <a:t>Q4, Q10, Q13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2" y="3006244"/>
            <a:ext cx="4922975" cy="27270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894" y="2636912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Jan 2013 Q6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42" y="2821578"/>
            <a:ext cx="3957242" cy="33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16046" y="2819380"/>
            <a:ext cx="3926937" cy="3383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9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Here’s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What do you notice?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482453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1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24536" cy="31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5346925"/>
                <a:ext cx="4680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It’s a sin graph that seems to be translated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b="1" dirty="0" smtClean="0"/>
                  <a:t>-axis and stretched on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b="1" dirty="0" smtClean="0"/>
                  <a:t> axis. This suggests we can represent it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𝑹</m:t>
                    </m:r>
                    <m:r>
                      <a:rPr lang="en-GB" b="1" i="1" smtClean="0">
                        <a:latin typeface="Cambria Math"/>
                      </a:rPr>
                      <m:t> </m:t>
                    </m:r>
                    <m:r>
                      <a:rPr lang="en-GB" b="1" i="0" smtClean="0">
                        <a:latin typeface="Cambria Math"/>
                      </a:rPr>
                      <m:t>𝐬𝐢𝐧</m:t>
                    </m:r>
                    <m:r>
                      <a:rPr lang="en-GB" b="1" i="1" smtClean="0">
                        <a:latin typeface="Cambria Math"/>
                      </a:rPr>
                      <m:t>⁡(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+</m:t>
                    </m:r>
                    <m:r>
                      <a:rPr lang="en-GB" b="1" i="1" smtClean="0">
                        <a:latin typeface="Cambria Math"/>
                      </a:rPr>
                      <m:t>𝜶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346925"/>
                <a:ext cx="468052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17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51720" y="5229200"/>
            <a:ext cx="4680520" cy="1079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0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 smtClean="0"/>
                  <a:t> giving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 smtClean="0"/>
                  <a:t> in degrees to 1dp.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74888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9129" y="764704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412776"/>
            <a:ext cx="2160240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Bro Tip</a:t>
            </a:r>
            <a:r>
              <a:rPr lang="en-GB" sz="1400" dirty="0" smtClean="0"/>
              <a:t>: I recommend you follow this procedure every time – I’ve tutored students who’ve been taught a ‘shortcut’ (usually skipping Step 1), and they more often than not make a mistake.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latin typeface="+mj-lt"/>
                  </a:rPr>
                  <a:t>STEP 1</a:t>
                </a:r>
                <a:r>
                  <a:rPr lang="en-GB" b="0" dirty="0" smtClean="0">
                    <a:latin typeface="+mj-lt"/>
                  </a:rPr>
                  <a:t>: Expanding: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STEP 2</a:t>
                </a:r>
                <a:r>
                  <a:rPr lang="en-GB" dirty="0" smtClean="0"/>
                  <a:t>: Comparing coefficients: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STEP 3</a:t>
                </a:r>
                <a:r>
                  <a:rPr lang="en-GB" dirty="0" smtClean="0"/>
                  <a:t>: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STEP 4</a:t>
                </a:r>
                <a:r>
                  <a:rPr lang="en-GB" dirty="0" smtClean="0"/>
                  <a:t>: Using the fact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=53.1°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STEP 5</a:t>
                </a:r>
                <a:r>
                  <a:rPr lang="en-GB" dirty="0" smtClean="0"/>
                  <a:t>: Put values back into original expression.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+53.1°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0" y="1268760"/>
                <a:ext cx="5497694" cy="4681731"/>
              </a:xfrm>
              <a:prstGeom prst="rect">
                <a:avLst/>
              </a:prstGeom>
              <a:blipFill rotWithShape="1">
                <a:blip r:embed="rId4"/>
                <a:stretch>
                  <a:fillRect l="-887" t="-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31640" y="1556792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2420888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3212976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4276436"/>
            <a:ext cx="4680520" cy="736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1640" y="5589240"/>
            <a:ext cx="46805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31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 smtClean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 smtClean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6938" y="780093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4" y="1268760"/>
                <a:ext cx="5497694" cy="2207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 smtClean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 smtClean="0"/>
                  <a:t> giving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1600" dirty="0" smtClean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2" y="3717032"/>
                <a:ext cx="5993504" cy="361766"/>
              </a:xfrm>
              <a:prstGeom prst="rect">
                <a:avLst/>
              </a:prstGeom>
              <a:blipFill rotWithShape="1">
                <a:blip r:embed="rId4"/>
                <a:stretch>
                  <a:fillRect b="-12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2078" y="3717032"/>
            <a:ext cx="39067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=1         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0" i="1" smtClean="0">
                          <a:latin typeface="Cambria Math"/>
                        </a:rPr>
                        <m:t>𝑠𝑜</m:t>
                      </m:r>
                      <m:r>
                        <a:rPr lang="en-GB" b="0" i="1" smtClean="0">
                          <a:latin typeface="Cambria Math"/>
                        </a:rPr>
                        <m:t>  </m:t>
                      </m:r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6" y="4224714"/>
                <a:ext cx="5497694" cy="19008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83616" y="4190038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616" y="1268760"/>
            <a:ext cx="5992640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77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Reciprocal Trigonometric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6926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Wingdings" panose="05000000000000000000" pitchFamily="2" charset="2"/>
              </a:rPr>
              <a:t>!</a:t>
            </a:r>
            <a:endParaRPr lang="en-GB" sz="3600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𝑜𝑟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Bro Tip: </a:t>
                </a:r>
                <a:r>
                  <a:rPr lang="en-GB" dirty="0" smtClean="0"/>
                  <a:t>To remember these, look at the </a:t>
                </a:r>
                <a:r>
                  <a:rPr lang="en-GB" b="1" u="sng" dirty="0" smtClean="0"/>
                  <a:t>3</a:t>
                </a:r>
                <a:r>
                  <a:rPr lang="en-GB" b="1" u="sng" baseline="30000" dirty="0" smtClean="0"/>
                  <a:t>rd</a:t>
                </a:r>
                <a:r>
                  <a:rPr lang="en-GB" b="1" u="sng" dirty="0" smtClean="0"/>
                  <a:t>  letter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dirty="0" smtClean="0"/>
                  <a:t>’s 3</a:t>
                </a:r>
                <a:r>
                  <a:rPr lang="en-GB" baseline="30000" dirty="0" smtClean="0"/>
                  <a:t>rd</a:t>
                </a:r>
                <a:r>
                  <a:rPr lang="en-GB" dirty="0" smtClean="0"/>
                  <a:t> is ‘c’ so it’s 1 over </a:t>
                </a:r>
                <a:r>
                  <a:rPr lang="en-GB" b="1" dirty="0" smtClean="0"/>
                  <a:t>cos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1097" t="-1923" r="-2377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20072" y="131391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for “</a:t>
            </a:r>
            <a:r>
              <a:rPr lang="en-GB" b="1" dirty="0" smtClean="0"/>
              <a:t>secant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Pronounced “</a:t>
            </a:r>
            <a:r>
              <a:rPr lang="en-GB" dirty="0" err="1" smtClean="0"/>
              <a:t>sehk</a:t>
            </a:r>
            <a:r>
              <a:rPr lang="en-GB" dirty="0" smtClean="0"/>
              <a:t>” in shortened form or “sea-Kant” in full.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4192" y="2906983"/>
                <a:ext cx="36682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Short for “</a:t>
                </a:r>
                <a:r>
                  <a:rPr lang="en-GB" b="1" dirty="0" smtClean="0"/>
                  <a:t>cosecant</a:t>
                </a:r>
                <a:r>
                  <a:rPr lang="en-GB" dirty="0" smtClean="0"/>
                  <a:t>”</a:t>
                </a:r>
              </a:p>
              <a:p>
                <a:r>
                  <a:rPr lang="en-GB" dirty="0" smtClean="0"/>
                  <a:t>Written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 smtClean="0"/>
                  <a:t> everywhere except in A Level textbooks/exams.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92" y="2906983"/>
                <a:ext cx="366828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1495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098540" y="4526307"/>
            <a:ext cx="391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for “</a:t>
            </a:r>
            <a:r>
              <a:rPr lang="en-GB" b="1" dirty="0" smtClean="0"/>
              <a:t>cotangent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In shortened form, rhymes with “pot”.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6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 smtClean="0"/>
                  <a:t>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dirty="0" smtClean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𝛼</m:t>
                    </m:r>
                    <m:r>
                      <a:rPr lang="en-GB" sz="1600" b="0" i="1" smtClean="0">
                        <a:latin typeface="Cambria Math"/>
                      </a:rPr>
                      <m:t>&lt;90°</m:t>
                    </m:r>
                  </m:oMath>
                </a14:m>
                <a:endParaRPr lang="en-GB" sz="1600" dirty="0" smtClean="0"/>
              </a:p>
              <a:p>
                <a:r>
                  <a:rPr lang="en-GB" sz="1600" dirty="0" smtClean="0"/>
                  <a:t>Hence solve,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0&lt;</m:t>
                    </m:r>
                    <m:r>
                      <a:rPr lang="en-GB" sz="1600" b="0" i="1" smtClean="0">
                        <a:latin typeface="Cambria Math"/>
                      </a:rPr>
                      <m:t>𝜃</m:t>
                    </m:r>
                    <m:r>
                      <a:rPr lang="en-GB" sz="1600" b="0" i="1" smtClean="0">
                        <a:latin typeface="Cambria Math"/>
                      </a:rPr>
                      <m:t>&lt;360</m:t>
                    </m:r>
                  </m:oMath>
                </a14:m>
                <a:r>
                  <a:rPr lang="en-GB" sz="1600" dirty="0" smtClean="0"/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780093"/>
                <a:ext cx="602864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7544" y="780093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</m:t>
                          </m:r>
                        </m:e>
                      </m:ra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−68.2°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−68.2°=−56.1…°, 56.1…°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</a:rPr>
                        <m:t>=12.1°, 124.3°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412776"/>
                <a:ext cx="4824536" cy="2114874"/>
              </a:xfrm>
              <a:prstGeom prst="rect">
                <a:avLst/>
              </a:prstGeom>
              <a:blipFill rotWithShape="1"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(Without using calculus), find the maximum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/>
                      </a:rPr>
                      <m:t>+5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 smtClean="0"/>
                  <a:t>, and give the smallest positive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sz="1600" dirty="0" smtClean="0"/>
                  <a:t> at which it arises.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2" y="3789040"/>
                <a:ext cx="6748724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7544" y="3789040"/>
            <a:ext cx="380068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3235262"/>
            <a:ext cx="19442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Bro Tip</a:t>
            </a:r>
            <a:r>
              <a:rPr lang="en-GB" sz="1600" dirty="0" smtClean="0"/>
              <a:t>: This is an exam favourite!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Use either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𝑅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 smtClean="0"/>
                  <a:t>before that way the + sign in the middle matches up.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≡13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−22.6°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Cos is at most 1,thus the expression has value at most 13.</a:t>
                </a:r>
              </a:p>
              <a:p>
                <a:r>
                  <a:rPr lang="en-GB" dirty="0" smtClean="0"/>
                  <a:t>This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−22.6=0</m:t>
                    </m:r>
                  </m:oMath>
                </a14:m>
                <a:r>
                  <a:rPr lang="en-GB" dirty="0" smtClean="0"/>
                  <a:t> (as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)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=22.6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09120"/>
                <a:ext cx="6192688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787" t="-1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47612" y="4371646"/>
            <a:ext cx="6748724" cy="2119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42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 smtClean="0"/>
                <a:t>Quickfire</a:t>
              </a:r>
              <a:r>
                <a:rPr lang="en-GB" sz="3200" dirty="0" smtClean="0"/>
                <a:t> Maxima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What is the maximum value of the expression and determine the smallest positive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 (in degrees) at which it occurs.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56084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72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555619"/>
                  </p:ext>
                </p:extLst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Maximum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(Smallest)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GB" dirty="0" smtClean="0"/>
                            <a:t> at max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5−10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GB" smtClean="0">
                                            <a:latin typeface="Cambria Math"/>
                                          </a:rPr>
                                          <m:t>+20°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340°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10+3</m:t>
                                    </m:r>
                                    <m:func>
                                      <m:func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r>
                                              <a:rPr lang="en-GB" smtClean="0">
                                                <a:latin typeface="Cambria Math"/>
                                              </a:rPr>
                                              <m:t>−30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300°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9555619"/>
                  </p:ext>
                </p:extLst>
              </p:nvPr>
            </p:nvGraphicFramePr>
            <p:xfrm>
              <a:off x="1403648" y="1916832"/>
              <a:ext cx="6096000" cy="212902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Expression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Maximum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8197" r="-300" b="-4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200601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108197" r="-100000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108197" r="-300" b="-3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8197" r="-200601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08197" r="-100000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08197" r="-300" b="-27377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8197" r="-200601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308197" r="-100000" b="-1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308197" r="-300" b="-173770"/>
                          </a:stretch>
                        </a:blipFill>
                      </a:tcPr>
                    </a:tc>
                  </a:tr>
                  <a:tr h="645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34906" r="-2006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3490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34906" r="-3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3419871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8690" y="2272144"/>
            <a:ext cx="2038819" cy="358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1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8690" y="2630369"/>
            <a:ext cx="2038819" cy="40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871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8690" y="3038765"/>
            <a:ext cx="2038819" cy="369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871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8690" y="3408218"/>
            <a:ext cx="2038819" cy="60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75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7703" y="79606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Q6, Q8, Q10, Q12, Q15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" y="2639811"/>
            <a:ext cx="4755797" cy="19415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27" y="2279771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Part of June 2013 Q8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1" y="4717808"/>
            <a:ext cx="4644443" cy="1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581" y="4667032"/>
            <a:ext cx="4644443" cy="1546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98" y="1916832"/>
            <a:ext cx="4287702" cy="19162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25892" y="1547500"/>
            <a:ext cx="30893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Jane 2013 Q4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0515"/>
            <a:ext cx="3324371" cy="29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64088" y="3843460"/>
            <a:ext cx="3428388" cy="3014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16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‘Factor Formulae’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already know how to deal with the following: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9857" y="1281962"/>
                <a:ext cx="280831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b="0" dirty="0" smtClean="0"/>
              </a:p>
              <a:p>
                <a:r>
                  <a:rPr lang="en-GB" dirty="0" smtClean="0"/>
                  <a:t>i.e. a mix of sin and cos where the input of each trig function is the same.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57" y="1281962"/>
                <a:ext cx="2808312" cy="1354217"/>
              </a:xfrm>
              <a:prstGeom prst="rect">
                <a:avLst/>
              </a:prstGeom>
              <a:blipFill rotWithShape="0">
                <a:blip r:embed="rId2"/>
                <a:stretch>
                  <a:fillRect l="-1952" r="-2603" b="-6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8249" y="1312739"/>
                <a:ext cx="4931822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𝑅𝑠𝑖𝑛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which leads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func>
                      <m:func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𝟏𝟎𝟕</m:t>
                            </m:r>
                          </m:e>
                        </m:d>
                      </m:e>
                    </m:func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249" y="1312739"/>
                <a:ext cx="4931822" cy="869533"/>
              </a:xfrm>
              <a:prstGeom prst="rect">
                <a:avLst/>
              </a:prstGeom>
              <a:blipFill rotWithShape="0">
                <a:blip r:embed="rId3"/>
                <a:stretch>
                  <a:fillRect l="-1978" t="-5594" b="-14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9720" y="3130943"/>
                <a:ext cx="280831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b="0" dirty="0" smtClean="0"/>
              </a:p>
              <a:p>
                <a:r>
                  <a:rPr lang="en-GB" dirty="0" smtClean="0"/>
                  <a:t>i.e. a mix of sin and cos where the input of each trig function is the same.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0" y="3130943"/>
                <a:ext cx="2808312" cy="1354217"/>
              </a:xfrm>
              <a:prstGeom prst="rect">
                <a:avLst/>
              </a:prstGeom>
              <a:blipFill rotWithShape="0">
                <a:blip r:embed="rId4"/>
                <a:stretch>
                  <a:fillRect l="-1952" r="-2603" b="-6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84512" y="3118230"/>
                <a:ext cx="46085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double-angle formulae backwards: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24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2" y="3118230"/>
                <a:ext cx="460851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984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766201" y="1425978"/>
            <a:ext cx="288032" cy="3215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3766201" y="3226178"/>
            <a:ext cx="288032" cy="3215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4657046"/>
            <a:ext cx="820891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But what about…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9720" y="5151810"/>
                <a:ext cx="2808312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b="0" dirty="0" smtClean="0"/>
              </a:p>
              <a:p>
                <a:r>
                  <a:rPr lang="en-GB" dirty="0" smtClean="0"/>
                  <a:t>i.e. same trig function but where each input is different.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0" y="5151810"/>
                <a:ext cx="2808312" cy="1354217"/>
              </a:xfrm>
              <a:prstGeom prst="rect">
                <a:avLst/>
              </a:prstGeom>
              <a:blipFill rotWithShape="0">
                <a:blip r:embed="rId6"/>
                <a:stretch>
                  <a:fillRect l="-1952" b="-6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83523" y="5103659"/>
                <a:ext cx="494654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800" b="0" dirty="0" smtClean="0"/>
              </a:p>
              <a:p>
                <a:r>
                  <a:rPr lang="en-GB" dirty="0" smtClean="0"/>
                  <a:t>i.e. product of trig functions (either the same or different) but again where inputs may be different.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23" y="5103659"/>
                <a:ext cx="4946548" cy="1508105"/>
              </a:xfrm>
              <a:prstGeom prst="rect">
                <a:avLst/>
              </a:prstGeom>
              <a:blipFill rotWithShape="0">
                <a:blip r:embed="rId7"/>
                <a:stretch>
                  <a:fillRect l="-985" r="-369" b="-5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83523" y="1221300"/>
            <a:ext cx="4708957" cy="1347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8249" y="3004475"/>
            <a:ext cx="4708957" cy="1347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9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are all given in the formula booklet. It’s just a case of knowing how to use them, both forwards and backwards.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‘Factor Formulae’</a:t>
              </a:r>
              <a:endParaRPr lang="en-GB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80673"/>
            <a:ext cx="3044695" cy="2166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7723" y="4437112"/>
                <a:ext cx="3960440" cy="219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105°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15°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 smtClean="0"/>
              </a:p>
              <a:p>
                <a:r>
                  <a:rPr lang="en-GB" sz="1600" b="1" dirty="0" smtClean="0"/>
                  <a:t>Notice that both the sum and the difference of 105 and 15 are ‘nice’ values from a trig perspective! Letting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𝟏𝟎𝟓</m:t>
                    </m:r>
                  </m:oMath>
                </a14:m>
                <a:r>
                  <a:rPr lang="en-GB" sz="1600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GB" sz="1600" b="1" dirty="0" smtClean="0"/>
                  <a:t>:</a:t>
                </a:r>
              </a:p>
              <a:p>
                <a:endParaRPr lang="en-GB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𝟏𝟎𝟓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3" y="4437112"/>
                <a:ext cx="3960440" cy="2194832"/>
              </a:xfrm>
              <a:prstGeom prst="rect">
                <a:avLst/>
              </a:prstGeom>
              <a:blipFill rotWithShape="0">
                <a:blip r:embed="rId3"/>
                <a:stretch>
                  <a:fillRect l="-769" r="-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7723" y="3933056"/>
            <a:ext cx="121395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8024" y="3830322"/>
                <a:ext cx="3960440" cy="2999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       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 smtClean="0"/>
              </a:p>
              <a:p>
                <a:r>
                  <a:rPr lang="en-GB" sz="1400" b="1" dirty="0" smtClean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1400" b="1" dirty="0" smtClean="0"/>
                  <a:t>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400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 smtClean="0"/>
              </a:p>
              <a:p>
                <a:r>
                  <a:rPr lang="en-GB" sz="1400" b="1" dirty="0" smtClean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1400" b="1" dirty="0" smtClean="0"/>
              </a:p>
              <a:p>
                <a:r>
                  <a:rPr lang="en-GB" sz="1400" b="1" dirty="0" smtClean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 smtClean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GB" sz="1400" b="1" dirty="0" smtClean="0"/>
                  <a:t/>
                </a:r>
                <a:br>
                  <a:rPr lang="en-GB" sz="1400" b="1" dirty="0" smtClean="0"/>
                </a:br>
                <a:endParaRPr lang="en-GB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30322"/>
                <a:ext cx="3960440" cy="2999732"/>
              </a:xfrm>
              <a:prstGeom prst="rect">
                <a:avLst/>
              </a:prstGeom>
              <a:blipFill rotWithShape="0">
                <a:blip r:embed="rId4"/>
                <a:stretch>
                  <a:fillRect l="-769" t="-6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61337" y="4875947"/>
            <a:ext cx="3794639" cy="189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88024" y="4161751"/>
            <a:ext cx="3739031" cy="2635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91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3982261" cy="720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916832"/>
                <a:ext cx="7056784" cy="3877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Note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When we add these together, we convenient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If we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16832"/>
                <a:ext cx="7056784" cy="3877921"/>
              </a:xfrm>
              <a:prstGeom prst="rect">
                <a:avLst/>
              </a:prstGeom>
              <a:blipFill rotWithShape="0">
                <a:blip r:embed="rId3"/>
                <a:stretch>
                  <a:fillRect l="-777" t="-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55576" y="2771933"/>
            <a:ext cx="7352838" cy="753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1590" y="3822852"/>
            <a:ext cx="700574" cy="4477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1590" y="4270591"/>
            <a:ext cx="700574" cy="4477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3598982"/>
            <a:ext cx="7352838" cy="118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6593" y="5104221"/>
            <a:ext cx="7352838" cy="118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4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7776864" cy="5853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GB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7776864" cy="5853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4268" y="1486366"/>
            <a:ext cx="845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Hint: combine the first and third term in the numerator and in the denominator (why?).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204864"/>
                <a:ext cx="5544616" cy="3816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04864"/>
                <a:ext cx="5544616" cy="3816686"/>
              </a:xfrm>
              <a:prstGeom prst="rect">
                <a:avLst/>
              </a:prstGeom>
              <a:blipFill rotWithShape="0"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59" y="4581128"/>
            <a:ext cx="3044695" cy="2166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1692" y="2031313"/>
            <a:ext cx="5442332" cy="1031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92" y="3062689"/>
            <a:ext cx="5442332" cy="582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692" y="3645024"/>
            <a:ext cx="5442332" cy="582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1692" y="4227359"/>
            <a:ext cx="5442332" cy="582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692" y="4803857"/>
            <a:ext cx="5442332" cy="582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1692" y="5373397"/>
            <a:ext cx="5442332" cy="5823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19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64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Where do they come from?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424936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You might have always wondered why “</a:t>
            </a:r>
            <a:r>
              <a:rPr lang="en-GB" b="1" dirty="0" smtClean="0"/>
              <a:t>co</a:t>
            </a:r>
            <a:r>
              <a:rPr lang="en-GB" dirty="0" smtClean="0"/>
              <a:t>-sine” is so named. And isn’t a “secant” a line or something, just like a tangent is? And why of the reciprocal functions, do “cot” and “cosec” have the “co” but “sec” doesn’t? Let’s have some help from the Greeks…</a:t>
            </a:r>
            <a:endParaRPr lang="en-GB" dirty="0"/>
          </a:p>
        </p:txBody>
      </p:sp>
      <p:sp>
        <p:nvSpPr>
          <p:cNvPr id="7" name="Pie 6"/>
          <p:cNvSpPr/>
          <p:nvPr/>
        </p:nvSpPr>
        <p:spPr>
          <a:xfrm>
            <a:off x="-1044624" y="1876059"/>
            <a:ext cx="7200000" cy="7200000"/>
          </a:xfrm>
          <a:prstGeom prst="pie">
            <a:avLst>
              <a:gd name="adj1" fmla="val 19300724"/>
              <a:gd name="adj2" fmla="val 8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flipH="1">
            <a:off x="2555376" y="2636912"/>
            <a:ext cx="3600000" cy="2839147"/>
          </a:xfrm>
          <a:prstGeom prst="rt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527" y="1887441"/>
            <a:ext cx="7128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Imagine a sector</a:t>
            </a:r>
          </a:p>
          <a:p>
            <a:r>
              <a:rPr lang="en-GB" dirty="0"/>
              <a:t>s</a:t>
            </a:r>
            <a:r>
              <a:rPr lang="en-GB" dirty="0" smtClean="0"/>
              <a:t>in/tan/sec gives the ratio of each of the lines with the radius of the sector.</a:t>
            </a:r>
          </a:p>
          <a:p>
            <a:r>
              <a:rPr lang="en-GB" sz="1400" dirty="0" smtClean="0"/>
              <a:t>(If the radius is 1, we actually get the </a:t>
            </a:r>
            <a:r>
              <a:rPr lang="en-GB" sz="1400" i="1" dirty="0" smtClean="0"/>
              <a:t>length</a:t>
            </a:r>
            <a:r>
              <a:rPr lang="en-GB" sz="1400" dirty="0" smtClean="0"/>
              <a:t> of the lines)</a:t>
            </a:r>
            <a:endParaRPr lang="en-GB" sz="1400" dirty="0"/>
          </a:p>
        </p:txBody>
      </p:sp>
      <p:sp>
        <p:nvSpPr>
          <p:cNvPr id="11" name="Freeform 10"/>
          <p:cNvSpPr/>
          <p:nvPr/>
        </p:nvSpPr>
        <p:spPr>
          <a:xfrm>
            <a:off x="3314700" y="4886325"/>
            <a:ext cx="171802" cy="609600"/>
          </a:xfrm>
          <a:custGeom>
            <a:avLst/>
            <a:gdLst>
              <a:gd name="connsiteX0" fmla="*/ 0 w 171802"/>
              <a:gd name="connsiteY0" fmla="*/ 0 h 609600"/>
              <a:gd name="connsiteX1" fmla="*/ 95250 w 171802"/>
              <a:gd name="connsiteY1" fmla="*/ 180975 h 609600"/>
              <a:gd name="connsiteX2" fmla="*/ 161925 w 171802"/>
              <a:gd name="connsiteY2" fmla="*/ 438150 h 609600"/>
              <a:gd name="connsiteX3" fmla="*/ 171450 w 171802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02" h="609600">
                <a:moveTo>
                  <a:pt x="0" y="0"/>
                </a:moveTo>
                <a:cubicBezTo>
                  <a:pt x="34131" y="53975"/>
                  <a:pt x="68263" y="107950"/>
                  <a:pt x="95250" y="180975"/>
                </a:cubicBezTo>
                <a:cubicBezTo>
                  <a:pt x="122238" y="254000"/>
                  <a:pt x="149225" y="366713"/>
                  <a:pt x="161925" y="438150"/>
                </a:cubicBezTo>
                <a:cubicBezTo>
                  <a:pt x="174625" y="509587"/>
                  <a:pt x="171450" y="609600"/>
                  <a:pt x="171450" y="609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00601" y="4886325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01" y="4886325"/>
                <a:ext cx="50405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364088" y="3284984"/>
            <a:ext cx="0" cy="2191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</p:cNvCxnSpPr>
          <p:nvPr/>
        </p:nvCxnSpPr>
        <p:spPr>
          <a:xfrm>
            <a:off x="6155376" y="2636912"/>
            <a:ext cx="0" cy="28391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90979" y="387181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𝒕𝒂𝒏𝒈𝒆𝒏𝒕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79" y="3871819"/>
                <a:ext cx="72008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95" r="-53390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9613" y="436632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613" y="4366326"/>
                <a:ext cx="7200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05215" y="3408605"/>
                <a:ext cx="97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𝒔𝒆𝒄𝒂𝒏𝒕</m:t>
                      </m:r>
                    </m:oMath>
                  </m:oMathPara>
                </a14:m>
                <a:endParaRPr lang="en-GB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15" y="3408605"/>
                <a:ext cx="9743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8" idx="0"/>
            <a:endCxn id="8" idx="4"/>
          </p:cNvCxnSpPr>
          <p:nvPr/>
        </p:nvCxnSpPr>
        <p:spPr>
          <a:xfrm flipH="1">
            <a:off x="2555376" y="2636912"/>
            <a:ext cx="3600000" cy="2839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55376" y="5797664"/>
                <a:ext cx="4896944" cy="83099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𝑠𝑖𝑛𝑒</m:t>
                    </m:r>
                  </m:oMath>
                </a14:m>
                <a:r>
                  <a:rPr lang="en-GB" sz="1600" dirty="0" smtClean="0"/>
                  <a:t> comes from the Latin “sinus” meaning bend. It is a translation from a Sanskrit word meaning ‘bowstring’. You can sort of see how the line could be half a bow.</a:t>
                </a:r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76" y="5797664"/>
                <a:ext cx="4896944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72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5003848" y="5293048"/>
            <a:ext cx="288232" cy="504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0932" y="2827409"/>
                <a:ext cx="1457361" cy="156966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𝑡𝑎𝑛𝑔𝑒𝑛𝑡</m:t>
                    </m:r>
                  </m:oMath>
                </a14:m>
                <a:r>
                  <a:rPr lang="en-GB" sz="1600" dirty="0" smtClean="0"/>
                  <a:t> comes from the Latin “</a:t>
                </a:r>
                <a:r>
                  <a:rPr lang="en-GB" sz="1600" dirty="0" err="1" smtClean="0"/>
                  <a:t>tangere</a:t>
                </a:r>
                <a:r>
                  <a:rPr lang="en-GB" sz="1600" dirty="0" smtClean="0"/>
                  <a:t>” meaning “to touch”. </a:t>
                </a:r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932" y="2827409"/>
                <a:ext cx="1457361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646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6730295" y="3612239"/>
            <a:ext cx="820637" cy="165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4308" y="3114143"/>
            <a:ext cx="2767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A </a:t>
            </a:r>
            <a:r>
              <a:rPr lang="en-GB" sz="1400" i="1" dirty="0" smtClean="0"/>
              <a:t>secant</a:t>
            </a:r>
            <a:r>
              <a:rPr lang="en-GB" sz="1400" dirty="0" smtClean="0"/>
              <a:t> is a line which </a:t>
            </a:r>
            <a:r>
              <a:rPr lang="en-GB" sz="1400" u="sng" dirty="0" smtClean="0"/>
              <a:t>cuts</a:t>
            </a:r>
            <a:r>
              <a:rPr lang="en-GB" sz="1400" dirty="0" smtClean="0"/>
              <a:t> a circle (unlike a tangent which touches). It comes from the Latin “</a:t>
            </a:r>
            <a:r>
              <a:rPr lang="en-GB" sz="1400" dirty="0" err="1" smtClean="0"/>
              <a:t>secare</a:t>
            </a:r>
            <a:r>
              <a:rPr lang="en-GB" sz="1400" dirty="0" smtClean="0"/>
              <a:t>” meaning “to cut”</a:t>
            </a:r>
            <a:endParaRPr lang="en-GB" sz="1400" dirty="0"/>
          </a:p>
        </p:txBody>
      </p:sp>
      <p:cxnSp>
        <p:nvCxnSpPr>
          <p:cNvPr id="38" name="Straight Arrow Connector 37"/>
          <p:cNvCxnSpPr>
            <a:stCxn id="32" idx="3"/>
          </p:cNvCxnSpPr>
          <p:nvPr/>
        </p:nvCxnSpPr>
        <p:spPr>
          <a:xfrm>
            <a:off x="3222252" y="3591197"/>
            <a:ext cx="746281" cy="575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e 20"/>
          <p:cNvSpPr/>
          <p:nvPr/>
        </p:nvSpPr>
        <p:spPr>
          <a:xfrm>
            <a:off x="-1404664" y="116632"/>
            <a:ext cx="7200000" cy="7200000"/>
          </a:xfrm>
          <a:prstGeom prst="pie">
            <a:avLst>
              <a:gd name="adj1" fmla="val 19300724"/>
              <a:gd name="adj2" fmla="val 8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/>
                    <a:t>Let’s introduce a bit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</m:t>
                      </m:r>
                    </m:oMath>
                  </a14:m>
                  <a:r>
                    <a:rPr lang="en-GB" sz="3200" dirty="0" smtClean="0"/>
                    <a:t>…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ight Triangle 5"/>
          <p:cNvSpPr/>
          <p:nvPr/>
        </p:nvSpPr>
        <p:spPr>
          <a:xfrm flipH="1">
            <a:off x="2174528" y="889689"/>
            <a:ext cx="3600000" cy="2839147"/>
          </a:xfrm>
          <a:prstGeom prst="rt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933852" y="3139102"/>
            <a:ext cx="171802" cy="609600"/>
          </a:xfrm>
          <a:custGeom>
            <a:avLst/>
            <a:gdLst>
              <a:gd name="connsiteX0" fmla="*/ 0 w 171802"/>
              <a:gd name="connsiteY0" fmla="*/ 0 h 609600"/>
              <a:gd name="connsiteX1" fmla="*/ 95250 w 171802"/>
              <a:gd name="connsiteY1" fmla="*/ 180975 h 609600"/>
              <a:gd name="connsiteX2" fmla="*/ 161925 w 171802"/>
              <a:gd name="connsiteY2" fmla="*/ 438150 h 609600"/>
              <a:gd name="connsiteX3" fmla="*/ 171450 w 171802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02" h="609600">
                <a:moveTo>
                  <a:pt x="0" y="0"/>
                </a:moveTo>
                <a:cubicBezTo>
                  <a:pt x="34131" y="53975"/>
                  <a:pt x="68263" y="107950"/>
                  <a:pt x="95250" y="180975"/>
                </a:cubicBezTo>
                <a:cubicBezTo>
                  <a:pt x="122238" y="254000"/>
                  <a:pt x="149225" y="366713"/>
                  <a:pt x="161925" y="438150"/>
                </a:cubicBezTo>
                <a:cubicBezTo>
                  <a:pt x="174625" y="509587"/>
                  <a:pt x="171450" y="609600"/>
                  <a:pt x="171450" y="609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19753" y="3139102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53" y="3139102"/>
                <a:ext cx="50405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983240" y="1537761"/>
            <a:ext cx="0" cy="21910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5774528" y="889689"/>
            <a:ext cx="0" cy="28391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0131" y="212459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𝒕𝒂𝒏𝒈𝒆𝒏𝒕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31" y="2124596"/>
                <a:ext cx="72008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47" r="-54237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98765" y="2619103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65" y="2619103"/>
                <a:ext cx="72008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24367" y="1661382"/>
                <a:ext cx="97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𝒔𝒆𝒄𝒂𝒏𝒕</m:t>
                      </m:r>
                    </m:oMath>
                  </m:oMathPara>
                </a14:m>
                <a:endParaRPr lang="en-GB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67" y="1661382"/>
                <a:ext cx="97439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6" idx="0"/>
            <a:endCxn id="6" idx="4"/>
          </p:cNvCxnSpPr>
          <p:nvPr/>
        </p:nvCxnSpPr>
        <p:spPr>
          <a:xfrm flipH="1">
            <a:off x="2174528" y="889689"/>
            <a:ext cx="3600000" cy="2839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35569" y="1309161"/>
            <a:ext cx="1438959" cy="1203077"/>
            <a:chOff x="4644809" y="2192288"/>
            <a:chExt cx="1438959" cy="1203077"/>
          </a:xfrm>
        </p:grpSpPr>
        <p:sp>
          <p:nvSpPr>
            <p:cNvPr id="19" name="Freeform 18"/>
            <p:cNvSpPr/>
            <p:nvPr/>
          </p:nvSpPr>
          <p:spPr>
            <a:xfrm>
              <a:off x="4775200" y="2819400"/>
              <a:ext cx="533400" cy="228600"/>
            </a:xfrm>
            <a:custGeom>
              <a:avLst/>
              <a:gdLst>
                <a:gd name="connsiteX0" fmla="*/ 0 w 533400"/>
                <a:gd name="connsiteY0" fmla="*/ 0 h 228600"/>
                <a:gd name="connsiteX1" fmla="*/ 139700 w 533400"/>
                <a:gd name="connsiteY1" fmla="*/ 127000 h 228600"/>
                <a:gd name="connsiteX2" fmla="*/ 330200 w 533400"/>
                <a:gd name="connsiteY2" fmla="*/ 203200 h 228600"/>
                <a:gd name="connsiteX3" fmla="*/ 533400 w 5334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228600">
                  <a:moveTo>
                    <a:pt x="0" y="0"/>
                  </a:moveTo>
                  <a:cubicBezTo>
                    <a:pt x="42333" y="46566"/>
                    <a:pt x="84667" y="93133"/>
                    <a:pt x="139700" y="127000"/>
                  </a:cubicBezTo>
                  <a:cubicBezTo>
                    <a:pt x="194733" y="160867"/>
                    <a:pt x="264583" y="186267"/>
                    <a:pt x="330200" y="203200"/>
                  </a:cubicBezTo>
                  <a:cubicBezTo>
                    <a:pt x="395817" y="220133"/>
                    <a:pt x="464608" y="224366"/>
                    <a:pt x="533400" y="2286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50368" y="2192288"/>
              <a:ext cx="533400" cy="228600"/>
            </a:xfrm>
            <a:custGeom>
              <a:avLst/>
              <a:gdLst>
                <a:gd name="connsiteX0" fmla="*/ 0 w 533400"/>
                <a:gd name="connsiteY0" fmla="*/ 0 h 228600"/>
                <a:gd name="connsiteX1" fmla="*/ 139700 w 533400"/>
                <a:gd name="connsiteY1" fmla="*/ 127000 h 228600"/>
                <a:gd name="connsiteX2" fmla="*/ 330200 w 533400"/>
                <a:gd name="connsiteY2" fmla="*/ 203200 h 228600"/>
                <a:gd name="connsiteX3" fmla="*/ 533400 w 53340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228600">
                  <a:moveTo>
                    <a:pt x="0" y="0"/>
                  </a:moveTo>
                  <a:cubicBezTo>
                    <a:pt x="42333" y="46566"/>
                    <a:pt x="84667" y="93133"/>
                    <a:pt x="139700" y="127000"/>
                  </a:cubicBezTo>
                  <a:cubicBezTo>
                    <a:pt x="194733" y="160867"/>
                    <a:pt x="264583" y="186267"/>
                    <a:pt x="330200" y="203200"/>
                  </a:cubicBezTo>
                  <a:cubicBezTo>
                    <a:pt x="395817" y="220133"/>
                    <a:pt x="464608" y="224366"/>
                    <a:pt x="533400" y="2286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644809" y="2933700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809" y="2933700"/>
                  <a:ext cx="504056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472900" y="2282240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2900" y="2282240"/>
                  <a:ext cx="504056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2145922" y="671757"/>
            <a:ext cx="5040560" cy="30239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7544" y="1052736"/>
            <a:ext cx="1872208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Click for </a:t>
            </a:r>
            <a:r>
              <a:rPr lang="en-GB" b="1" dirty="0" err="1" smtClean="0"/>
              <a:t>Bromanimation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50192" y="864755"/>
            <a:ext cx="2304256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/>
              <a:t>1:</a:t>
            </a:r>
            <a:r>
              <a:rPr lang="en-GB" dirty="0" smtClean="0"/>
              <a:t> The ‘complimentary angle’ in a right-angled triangle is the other non-right angle.</a:t>
            </a:r>
            <a:endParaRPr lang="en-GB" dirty="0"/>
          </a:p>
        </p:txBody>
      </p:sp>
      <p:grpSp>
        <p:nvGrpSpPr>
          <p:cNvPr id="47" name="Group 46"/>
          <p:cNvGrpSpPr/>
          <p:nvPr/>
        </p:nvGrpSpPr>
        <p:grpSpPr>
          <a:xfrm>
            <a:off x="-1425472" y="128836"/>
            <a:ext cx="7200000" cy="7200000"/>
            <a:chOff x="-1425472" y="128836"/>
            <a:chExt cx="7200000" cy="7200000"/>
          </a:xfrm>
        </p:grpSpPr>
        <p:sp>
          <p:nvSpPr>
            <p:cNvPr id="29" name="Pie 28"/>
            <p:cNvSpPr/>
            <p:nvPr/>
          </p:nvSpPr>
          <p:spPr>
            <a:xfrm>
              <a:off x="-1425472" y="128836"/>
              <a:ext cx="7200000" cy="7200000"/>
            </a:xfrm>
            <a:prstGeom prst="pie">
              <a:avLst>
                <a:gd name="adj1" fmla="val 2819"/>
                <a:gd name="adj2" fmla="val 30920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641600" y="3715657"/>
              <a:ext cx="638081" cy="617764"/>
              <a:chOff x="2641600" y="3715657"/>
              <a:chExt cx="638081" cy="61776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641600" y="3715657"/>
                <a:ext cx="275771" cy="595086"/>
              </a:xfrm>
              <a:custGeom>
                <a:avLst/>
                <a:gdLst>
                  <a:gd name="connsiteX0" fmla="*/ 0 w 275771"/>
                  <a:gd name="connsiteY0" fmla="*/ 595086 h 595086"/>
                  <a:gd name="connsiteX1" fmla="*/ 188686 w 275771"/>
                  <a:gd name="connsiteY1" fmla="*/ 362857 h 595086"/>
                  <a:gd name="connsiteX2" fmla="*/ 246743 w 275771"/>
                  <a:gd name="connsiteY2" fmla="*/ 159657 h 595086"/>
                  <a:gd name="connsiteX3" fmla="*/ 275771 w 275771"/>
                  <a:gd name="connsiteY3" fmla="*/ 0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771" h="595086">
                    <a:moveTo>
                      <a:pt x="0" y="595086"/>
                    </a:moveTo>
                    <a:cubicBezTo>
                      <a:pt x="73781" y="515257"/>
                      <a:pt x="147562" y="435428"/>
                      <a:pt x="188686" y="362857"/>
                    </a:cubicBezTo>
                    <a:cubicBezTo>
                      <a:pt x="229810" y="290285"/>
                      <a:pt x="232229" y="220133"/>
                      <a:pt x="246743" y="159657"/>
                    </a:cubicBezTo>
                    <a:cubicBezTo>
                      <a:pt x="261257" y="99181"/>
                      <a:pt x="268514" y="49590"/>
                      <a:pt x="275771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92460" y="3810201"/>
                    <a:ext cx="48722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460" y="3810201"/>
                    <a:ext cx="487221" cy="52322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/>
          <p:cNvGrpSpPr/>
          <p:nvPr/>
        </p:nvGrpSpPr>
        <p:grpSpPr>
          <a:xfrm>
            <a:off x="4325287" y="3359503"/>
            <a:ext cx="2604767" cy="2282591"/>
            <a:chOff x="4325287" y="3359503"/>
            <a:chExt cx="2604767" cy="228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19407991">
                  <a:off x="4325287" y="4594620"/>
                  <a:ext cx="9221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chemeClr val="accent1"/>
                      </a:solidFill>
                    </a:rPr>
                    <a:t>co</a:t>
                  </a:r>
                  <a14:m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a14:m>
                  <a:endParaRPr lang="en-GB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07991">
                  <a:off x="4325287" y="4594620"/>
                  <a:ext cx="92210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329" b="-12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9144378">
                  <a:off x="5287865" y="5272762"/>
                  <a:ext cx="16421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𝒄𝒐𝒕𝒂𝒏𝒈𝒆𝒏𝒕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44378">
                  <a:off x="5287865" y="5272762"/>
                  <a:ext cx="16421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915738" y="3359503"/>
                  <a:ext cx="13862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𝒄𝒐𝒔𝒆𝒄𝒂𝒏𝒕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738" y="3359503"/>
                  <a:ext cx="138627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88913" y="4951147"/>
            <a:ext cx="2663283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/>
              <a:t>2: </a:t>
            </a:r>
            <a:r>
              <a:rPr lang="en-GB" dirty="0" smtClean="0"/>
              <a:t>Now suppose we repeated this diagram using the complementary angle…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2174528" y="3728836"/>
            <a:ext cx="5637832" cy="2802593"/>
            <a:chOff x="2174528" y="3728836"/>
            <a:chExt cx="5637832" cy="2802593"/>
          </a:xfrm>
        </p:grpSpPr>
        <p:cxnSp>
          <p:nvCxnSpPr>
            <p:cNvPr id="33" name="Straight Connector 32"/>
            <p:cNvCxnSpPr>
              <a:stCxn id="6" idx="2"/>
            </p:cNvCxnSpPr>
            <p:nvPr/>
          </p:nvCxnSpPr>
          <p:spPr>
            <a:xfrm flipH="1">
              <a:off x="3584627" y="3728836"/>
              <a:ext cx="2189901" cy="171638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426857" y="3748702"/>
              <a:ext cx="3385503" cy="278272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6" idx="4"/>
            </p:cNvCxnSpPr>
            <p:nvPr/>
          </p:nvCxnSpPr>
          <p:spPr>
            <a:xfrm flipH="1">
              <a:off x="2174528" y="3728836"/>
              <a:ext cx="56378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202963" y="3566153"/>
            <a:ext cx="1697299" cy="313932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/>
              <a:t>3: </a:t>
            </a:r>
            <a:r>
              <a:rPr lang="en-GB" dirty="0" smtClean="0"/>
              <a:t>…then the cosine/cosecant/cotangent are the sine, secant and tangent respectively (i.e. again the ratio with the sector radius).</a:t>
            </a:r>
          </a:p>
          <a:p>
            <a:r>
              <a:rPr lang="en-GB" sz="1200" dirty="0" smtClean="0"/>
              <a:t>“cosine” is short for the Latin “</a:t>
            </a:r>
            <a:r>
              <a:rPr lang="en-GB" sz="1200" dirty="0" err="1" smtClean="0"/>
              <a:t>complimenti</a:t>
            </a:r>
            <a:r>
              <a:rPr lang="en-GB" sz="1200" dirty="0" smtClean="0"/>
              <a:t> sinus” and so on.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5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Sketches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If you did the L6 Summer Programme, you would have learnt a technique for </a:t>
                </a:r>
                <a:r>
                  <a:rPr lang="en-GB" b="1" dirty="0" smtClean="0"/>
                  <a:t>sketching reciprocal graphs</a:t>
                </a:r>
                <a:r>
                  <a:rPr lang="en-GB" dirty="0" smtClean="0"/>
                  <a:t>: i.e. we draw the original graph, then just reciprocate each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-values.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553" t="-4717" r="-13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 flipV="1">
            <a:off x="3969614" y="1521761"/>
            <a:ext cx="16630" cy="47875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1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663547" y="2952521"/>
            <a:ext cx="4560983" cy="2027107"/>
          </a:xfrm>
          <a:custGeom>
            <a:avLst/>
            <a:gdLst>
              <a:gd name="connsiteX0" fmla="*/ 0 w 4318612"/>
              <a:gd name="connsiteY0" fmla="*/ 925417 h 2016087"/>
              <a:gd name="connsiteX1" fmla="*/ 1035586 w 4318612"/>
              <a:gd name="connsiteY1" fmla="*/ 0 h 2016087"/>
              <a:gd name="connsiteX2" fmla="*/ 2269475 w 4318612"/>
              <a:gd name="connsiteY2" fmla="*/ 925417 h 2016087"/>
              <a:gd name="connsiteX3" fmla="*/ 3316077 w 4318612"/>
              <a:gd name="connsiteY3" fmla="*/ 2016087 h 2016087"/>
              <a:gd name="connsiteX4" fmla="*/ 4318612 w 4318612"/>
              <a:gd name="connsiteY4" fmla="*/ 925417 h 2016087"/>
              <a:gd name="connsiteX0" fmla="*/ 0 w 4560983"/>
              <a:gd name="connsiteY0" fmla="*/ 925417 h 2016090"/>
              <a:gd name="connsiteX1" fmla="*/ 1035586 w 4560983"/>
              <a:gd name="connsiteY1" fmla="*/ 0 h 2016090"/>
              <a:gd name="connsiteX2" fmla="*/ 2269475 w 4560983"/>
              <a:gd name="connsiteY2" fmla="*/ 925417 h 2016090"/>
              <a:gd name="connsiteX3" fmla="*/ 3316077 w 4560983"/>
              <a:gd name="connsiteY3" fmla="*/ 2016087 h 2016090"/>
              <a:gd name="connsiteX4" fmla="*/ 4560983 w 4560983"/>
              <a:gd name="connsiteY4" fmla="*/ 914400 h 2016090"/>
              <a:gd name="connsiteX0" fmla="*/ 0 w 4560983"/>
              <a:gd name="connsiteY0" fmla="*/ 925417 h 2027107"/>
              <a:gd name="connsiteX1" fmla="*/ 1035586 w 4560983"/>
              <a:gd name="connsiteY1" fmla="*/ 0 h 2027107"/>
              <a:gd name="connsiteX2" fmla="*/ 2269475 w 4560983"/>
              <a:gd name="connsiteY2" fmla="*/ 925417 h 2027107"/>
              <a:gd name="connsiteX3" fmla="*/ 3470313 w 4560983"/>
              <a:gd name="connsiteY3" fmla="*/ 2027104 h 2027107"/>
              <a:gd name="connsiteX4" fmla="*/ 4560983 w 4560983"/>
              <a:gd name="connsiteY4" fmla="*/ 914400 h 2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0983" h="2027107">
                <a:moveTo>
                  <a:pt x="0" y="925417"/>
                </a:moveTo>
                <a:cubicBezTo>
                  <a:pt x="328670" y="462708"/>
                  <a:pt x="657340" y="0"/>
                  <a:pt x="1035586" y="0"/>
                </a:cubicBezTo>
                <a:cubicBezTo>
                  <a:pt x="1413832" y="0"/>
                  <a:pt x="1863687" y="587566"/>
                  <a:pt x="2269475" y="925417"/>
                </a:cubicBezTo>
                <a:cubicBezTo>
                  <a:pt x="2675263" y="1263268"/>
                  <a:pt x="3088395" y="2028940"/>
                  <a:pt x="3470313" y="2027104"/>
                </a:cubicBezTo>
                <a:cubicBezTo>
                  <a:pt x="3852231" y="2025268"/>
                  <a:pt x="4230477" y="1459735"/>
                  <a:pt x="4560983" y="914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707614" y="1454226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230176" y="1521761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0800000">
            <a:off x="4039574" y="4968607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Click to </a:t>
                </a:r>
                <a:r>
                  <a:rPr lang="en-GB" b="1" dirty="0" err="1" smtClean="0"/>
                  <a:t>Brosketch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 rotWithShape="0">
                <a:blip r:embed="rId13"/>
                <a:stretch>
                  <a:fillRect l="-1266" t="-4717" r="-126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86490" y="1728681"/>
            <a:ext cx="2220924" cy="1211466"/>
            <a:chOff x="86490" y="1728681"/>
            <a:chExt cx="2220924" cy="1211466"/>
          </a:xfrm>
        </p:grpSpPr>
        <p:sp>
          <p:nvSpPr>
            <p:cNvPr id="40" name="TextBox 39"/>
            <p:cNvSpPr txBox="1"/>
            <p:nvPr/>
          </p:nvSpPr>
          <p:spPr>
            <a:xfrm>
              <a:off x="86490" y="1728681"/>
              <a:ext cx="1351574" cy="107721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It touches here because the reciprocal of 1 is 1.</a:t>
              </a:r>
              <a:endParaRPr lang="en-GB" sz="1600" dirty="0"/>
            </a:p>
          </p:txBody>
        </p:sp>
        <p:cxnSp>
          <p:nvCxnSpPr>
            <p:cNvPr id="42" name="Straight Arrow Connector 41"/>
            <p:cNvCxnSpPr>
              <a:stCxn id="40" idx="3"/>
            </p:cNvCxnSpPr>
            <p:nvPr/>
          </p:nvCxnSpPr>
          <p:spPr>
            <a:xfrm>
              <a:off x="1438064" y="2267290"/>
              <a:ext cx="869350" cy="6728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69450" y="1958994"/>
            <a:ext cx="1663879" cy="1662610"/>
            <a:chOff x="-225815" y="1728681"/>
            <a:chExt cx="1663879" cy="1662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6490" y="1728681"/>
                  <a:ext cx="1351574" cy="156966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</m:oMath>
                  </a14:m>
                  <a:r>
                    <a:rPr lang="en-GB" sz="1600" dirty="0" smtClean="0"/>
                    <a:t> isn’t defined for multiples of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sz="1600" dirty="0" smtClean="0"/>
                    <a:t> because we can’t divide by 0.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90" y="1728681"/>
                  <a:ext cx="1351574" cy="15696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46" idx="1"/>
            </p:cNvCxnSpPr>
            <p:nvPr/>
          </p:nvCxnSpPr>
          <p:spPr>
            <a:xfrm flipH="1">
              <a:off x="-225815" y="2513511"/>
              <a:ext cx="312305" cy="87778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518527" y="1838069"/>
            <a:ext cx="2326360" cy="4894846"/>
            <a:chOff x="-461792" y="-1451778"/>
            <a:chExt cx="2326360" cy="4894846"/>
          </a:xfrm>
        </p:grpSpPr>
        <p:sp>
          <p:nvSpPr>
            <p:cNvPr id="51" name="TextBox 50"/>
            <p:cNvSpPr txBox="1"/>
            <p:nvPr/>
          </p:nvSpPr>
          <p:spPr>
            <a:xfrm>
              <a:off x="-461792" y="2058073"/>
              <a:ext cx="1893791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Recall that reciprocating preserves sign. When we divide by a small positive number, we get a very large positive number.</a:t>
              </a:r>
              <a:endParaRPr lang="en-GB" sz="1400" dirty="0"/>
            </a:p>
          </p:txBody>
        </p:sp>
        <p:cxnSp>
          <p:nvCxnSpPr>
            <p:cNvPr id="52" name="Straight Arrow Connector 51"/>
            <p:cNvCxnSpPr>
              <a:stCxn id="51" idx="0"/>
            </p:cNvCxnSpPr>
            <p:nvPr/>
          </p:nvCxnSpPr>
          <p:spPr>
            <a:xfrm flipV="1">
              <a:off x="485104" y="-1451778"/>
              <a:ext cx="1379464" cy="350985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Sketches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Click to </a:t>
                </a:r>
                <a:r>
                  <a:rPr lang="en-GB" b="1" dirty="0" err="1" smtClean="0"/>
                  <a:t>Brosketch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 rotWithShape="0">
                <a:blip r:embed="rId4"/>
                <a:stretch>
                  <a:fillRect l="-1266" t="-4717" r="-126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1663547" y="2963537"/>
            <a:ext cx="4572000" cy="1918156"/>
          </a:xfrm>
          <a:custGeom>
            <a:avLst/>
            <a:gdLst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415229 w 4572000"/>
              <a:gd name="connsiteY12" fmla="*/ 881350 h 1918156"/>
              <a:gd name="connsiteX13" fmla="*/ 3745735 w 4572000"/>
              <a:gd name="connsiteY13" fmla="*/ 396608 h 1918156"/>
              <a:gd name="connsiteX14" fmla="*/ 4043190 w 4572000"/>
              <a:gd name="connsiteY14" fmla="*/ 187287 h 1918156"/>
              <a:gd name="connsiteX15" fmla="*/ 4572000 w 4572000"/>
              <a:gd name="connsiteY15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27095 w 4572000"/>
              <a:gd name="connsiteY11" fmla="*/ 958468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0" h="1918156">
                <a:moveTo>
                  <a:pt x="0" y="0"/>
                </a:moveTo>
                <a:cubicBezTo>
                  <a:pt x="64265" y="6427"/>
                  <a:pt x="128530" y="12854"/>
                  <a:pt x="220337" y="44068"/>
                </a:cubicBezTo>
                <a:cubicBezTo>
                  <a:pt x="312144" y="75282"/>
                  <a:pt x="446183" y="121186"/>
                  <a:pt x="550843" y="187287"/>
                </a:cubicBezTo>
                <a:cubicBezTo>
                  <a:pt x="655503" y="253388"/>
                  <a:pt x="756492" y="319490"/>
                  <a:pt x="848299" y="440675"/>
                </a:cubicBezTo>
                <a:cubicBezTo>
                  <a:pt x="940106" y="561860"/>
                  <a:pt x="1041094" y="787706"/>
                  <a:pt x="1101687" y="914400"/>
                </a:cubicBezTo>
                <a:cubicBezTo>
                  <a:pt x="1162280" y="1041094"/>
                  <a:pt x="1143918" y="1070473"/>
                  <a:pt x="1211855" y="1200839"/>
                </a:cubicBezTo>
                <a:cubicBezTo>
                  <a:pt x="1279792" y="1331205"/>
                  <a:pt x="1411995" y="1584593"/>
                  <a:pt x="1509311" y="1696598"/>
                </a:cubicBezTo>
                <a:cubicBezTo>
                  <a:pt x="1606627" y="1808603"/>
                  <a:pt x="1678236" y="1836145"/>
                  <a:pt x="1795749" y="1872868"/>
                </a:cubicBezTo>
                <a:cubicBezTo>
                  <a:pt x="1913262" y="1909591"/>
                  <a:pt x="2074843" y="1922444"/>
                  <a:pt x="2214390" y="1916935"/>
                </a:cubicBezTo>
                <a:cubicBezTo>
                  <a:pt x="2353937" y="1911426"/>
                  <a:pt x="2500829" y="1909590"/>
                  <a:pt x="2633031" y="1839817"/>
                </a:cubicBezTo>
                <a:cubicBezTo>
                  <a:pt x="2765233" y="1770044"/>
                  <a:pt x="2891928" y="1645185"/>
                  <a:pt x="3007605" y="1498294"/>
                </a:cubicBezTo>
                <a:cubicBezTo>
                  <a:pt x="3123282" y="1351403"/>
                  <a:pt x="3204073" y="1142082"/>
                  <a:pt x="3327095" y="958468"/>
                </a:cubicBezTo>
                <a:cubicBezTo>
                  <a:pt x="3450117" y="774854"/>
                  <a:pt x="3626386" y="525138"/>
                  <a:pt x="3745735" y="396608"/>
                </a:cubicBezTo>
                <a:cubicBezTo>
                  <a:pt x="3865084" y="268078"/>
                  <a:pt x="3905479" y="242371"/>
                  <a:pt x="4043190" y="187287"/>
                </a:cubicBezTo>
                <a:cubicBezTo>
                  <a:pt x="4180901" y="132203"/>
                  <a:pt x="4376450" y="99152"/>
                  <a:pt x="4572000" y="6610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1674564" y="1344198"/>
            <a:ext cx="4527932" cy="5067619"/>
            <a:chOff x="1674564" y="1344198"/>
            <a:chExt cx="4527932" cy="506761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Sketches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Click to </a:t>
                </a:r>
                <a:r>
                  <a:rPr lang="en-GB" b="1" dirty="0" err="1" smtClean="0"/>
                  <a:t>Brosketch</a:t>
                </a:r>
                <a:r>
                  <a:rPr lang="en-GB" b="1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 rotWithShape="0">
                <a:blip r:embed="rId2"/>
                <a:stretch>
                  <a:fillRect l="-1266" t="-4717" r="-1266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8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2821010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39559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663547" y="1366092"/>
            <a:ext cx="1101687" cy="2478795"/>
          </a:xfrm>
          <a:custGeom>
            <a:avLst/>
            <a:gdLst>
              <a:gd name="connsiteX0" fmla="*/ 0 w 1101687"/>
              <a:gd name="connsiteY0" fmla="*/ 2478795 h 2478795"/>
              <a:gd name="connsiteX1" fmla="*/ 396607 w 1101687"/>
              <a:gd name="connsiteY1" fmla="*/ 2203373 h 2478795"/>
              <a:gd name="connsiteX2" fmla="*/ 738130 w 1101687"/>
              <a:gd name="connsiteY2" fmla="*/ 1784732 h 2478795"/>
              <a:gd name="connsiteX3" fmla="*/ 969484 w 1101687"/>
              <a:gd name="connsiteY3" fmla="*/ 1101686 h 2478795"/>
              <a:gd name="connsiteX4" fmla="*/ 1079653 w 1101687"/>
              <a:gd name="connsiteY4" fmla="*/ 297455 h 2478795"/>
              <a:gd name="connsiteX5" fmla="*/ 1101687 w 1101687"/>
              <a:gd name="connsiteY5" fmla="*/ 0 h 24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87" h="2478795">
                <a:moveTo>
                  <a:pt x="0" y="2478795"/>
                </a:moveTo>
                <a:cubicBezTo>
                  <a:pt x="136792" y="2398922"/>
                  <a:pt x="273585" y="2319050"/>
                  <a:pt x="396607" y="2203373"/>
                </a:cubicBezTo>
                <a:cubicBezTo>
                  <a:pt x="519629" y="2087696"/>
                  <a:pt x="642651" y="1968346"/>
                  <a:pt x="738130" y="1784732"/>
                </a:cubicBezTo>
                <a:cubicBezTo>
                  <a:pt x="833609" y="1601118"/>
                  <a:pt x="912564" y="1349565"/>
                  <a:pt x="969484" y="1101686"/>
                </a:cubicBezTo>
                <a:cubicBezTo>
                  <a:pt x="1026404" y="853807"/>
                  <a:pt x="1057619" y="481069"/>
                  <a:pt x="1079653" y="297455"/>
                </a:cubicBezTo>
                <a:cubicBezTo>
                  <a:pt x="1101687" y="113841"/>
                  <a:pt x="1101687" y="56920"/>
                  <a:pt x="110168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853369" y="1344058"/>
            <a:ext cx="2049137" cy="4759287"/>
          </a:xfrm>
          <a:custGeom>
            <a:avLst/>
            <a:gdLst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43209 w 2071171"/>
              <a:gd name="connsiteY5" fmla="*/ 2060154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1994052 w 2071171"/>
              <a:gd name="connsiteY7" fmla="*/ 672029 h 4583017"/>
              <a:gd name="connsiteX8" fmla="*/ 2071171 w 2071171"/>
              <a:gd name="connsiteY8" fmla="*/ 0 h 4583017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94052 w 2071171"/>
              <a:gd name="connsiteY7" fmla="*/ 925417 h 4836405"/>
              <a:gd name="connsiteX8" fmla="*/ 2071171 w 2071171"/>
              <a:gd name="connsiteY8" fmla="*/ 0 h 4836405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61001 w 2071171"/>
              <a:gd name="connsiteY7" fmla="*/ 991518 h 4836405"/>
              <a:gd name="connsiteX8" fmla="*/ 2071171 w 2071171"/>
              <a:gd name="connsiteY8" fmla="*/ 0 h 4836405"/>
              <a:gd name="connsiteX0" fmla="*/ 0 w 2049137"/>
              <a:gd name="connsiteY0" fmla="*/ 4759287 h 4759287"/>
              <a:gd name="connsiteX1" fmla="*/ 132202 w 2049137"/>
              <a:gd name="connsiteY1" fmla="*/ 3933022 h 4759287"/>
              <a:gd name="connsiteX2" fmla="*/ 385590 w 2049137"/>
              <a:gd name="connsiteY2" fmla="*/ 3161841 h 4759287"/>
              <a:gd name="connsiteX3" fmla="*/ 727113 w 2049137"/>
              <a:gd name="connsiteY3" fmla="*/ 2754217 h 4759287"/>
              <a:gd name="connsiteX4" fmla="*/ 1057619 w 2049137"/>
              <a:gd name="connsiteY4" fmla="*/ 2522862 h 4759287"/>
              <a:gd name="connsiteX5" fmla="*/ 1421176 w 2049137"/>
              <a:gd name="connsiteY5" fmla="*/ 2225407 h 4759287"/>
              <a:gd name="connsiteX6" fmla="*/ 1729648 w 2049137"/>
              <a:gd name="connsiteY6" fmla="*/ 1861850 h 4759287"/>
              <a:gd name="connsiteX7" fmla="*/ 1961001 w 2049137"/>
              <a:gd name="connsiteY7" fmla="*/ 914400 h 4759287"/>
              <a:gd name="connsiteX8" fmla="*/ 2049137 w 2049137"/>
              <a:gd name="connsiteY8" fmla="*/ 0 h 475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137" h="4759287">
                <a:moveTo>
                  <a:pt x="0" y="4759287"/>
                </a:moveTo>
                <a:cubicBezTo>
                  <a:pt x="33968" y="4479275"/>
                  <a:pt x="67937" y="4199263"/>
                  <a:pt x="132202" y="3933022"/>
                </a:cubicBezTo>
                <a:cubicBezTo>
                  <a:pt x="196467" y="3666781"/>
                  <a:pt x="286438" y="3358308"/>
                  <a:pt x="385590" y="3161841"/>
                </a:cubicBezTo>
                <a:cubicBezTo>
                  <a:pt x="484742" y="2965374"/>
                  <a:pt x="615108" y="2860713"/>
                  <a:pt x="727113" y="2754217"/>
                </a:cubicBezTo>
                <a:cubicBezTo>
                  <a:pt x="839118" y="2647721"/>
                  <a:pt x="941942" y="2610997"/>
                  <a:pt x="1057619" y="2522862"/>
                </a:cubicBezTo>
                <a:cubicBezTo>
                  <a:pt x="1173296" y="2434727"/>
                  <a:pt x="1309171" y="2335576"/>
                  <a:pt x="1421176" y="2225407"/>
                </a:cubicBezTo>
                <a:cubicBezTo>
                  <a:pt x="1533181" y="2115238"/>
                  <a:pt x="1639677" y="2080351"/>
                  <a:pt x="1729648" y="1861850"/>
                </a:cubicBezTo>
                <a:cubicBezTo>
                  <a:pt x="1819619" y="1643349"/>
                  <a:pt x="1907753" y="1224708"/>
                  <a:pt x="1961001" y="914400"/>
                </a:cubicBezTo>
                <a:cubicBezTo>
                  <a:pt x="2014249" y="604092"/>
                  <a:pt x="2046382" y="484742"/>
                  <a:pt x="204913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990641" y="3866920"/>
            <a:ext cx="1167788" cy="2357610"/>
          </a:xfrm>
          <a:custGeom>
            <a:avLst/>
            <a:gdLst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83046 w 1167788"/>
              <a:gd name="connsiteY3" fmla="*/ 407625 h 2357610"/>
              <a:gd name="connsiteX4" fmla="*/ 1167788 w 1167788"/>
              <a:gd name="connsiteY4" fmla="*/ 0 h 2357610"/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49995 w 1167788"/>
              <a:gd name="connsiteY3" fmla="*/ 374575 h 2357610"/>
              <a:gd name="connsiteX4" fmla="*/ 1167788 w 1167788"/>
              <a:gd name="connsiteY4" fmla="*/ 0 h 23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88" h="2357610">
                <a:moveTo>
                  <a:pt x="0" y="2357610"/>
                </a:moveTo>
                <a:cubicBezTo>
                  <a:pt x="14689" y="2063827"/>
                  <a:pt x="29378" y="1770044"/>
                  <a:pt x="66101" y="1531345"/>
                </a:cubicBezTo>
                <a:cubicBezTo>
                  <a:pt x="102824" y="1292646"/>
                  <a:pt x="123021" y="1118212"/>
                  <a:pt x="220337" y="925417"/>
                </a:cubicBezTo>
                <a:cubicBezTo>
                  <a:pt x="317653" y="732622"/>
                  <a:pt x="492087" y="528811"/>
                  <a:pt x="649995" y="374575"/>
                </a:cubicBezTo>
                <a:cubicBezTo>
                  <a:pt x="807903" y="220339"/>
                  <a:pt x="1004371" y="126694"/>
                  <a:pt x="116778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729648" y="1351126"/>
            <a:ext cx="4422161" cy="4991528"/>
            <a:chOff x="1729648" y="1351126"/>
            <a:chExt cx="4422161" cy="499152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25009" y="135112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38568" y="13855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1729648" y="1410159"/>
              <a:ext cx="2159306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86215" y="1398313"/>
              <a:ext cx="2084079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5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4906</TotalTime>
  <Words>2185</Words>
  <Application>Microsoft Office PowerPoint</Application>
  <PresentationFormat>On-screen Show (4:3)</PresentationFormat>
  <Paragraphs>668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Wingdings</vt:lpstr>
      <vt:lpstr>Office Theme</vt:lpstr>
      <vt:lpstr>C4 Chapters 6/7: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KS3: Straight Lines</dc:title>
  <dc:creator>rm</dc:creator>
  <cp:lastModifiedBy>Jamie Frost</cp:lastModifiedBy>
  <cp:revision>200</cp:revision>
  <dcterms:created xsi:type="dcterms:W3CDTF">2013-08-28T13:12:13Z</dcterms:created>
  <dcterms:modified xsi:type="dcterms:W3CDTF">2015-09-20T20:24:43Z</dcterms:modified>
</cp:coreProperties>
</file>