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79" r:id="rId4"/>
    <p:sldId id="274" r:id="rId5"/>
    <p:sldId id="266" r:id="rId6"/>
    <p:sldId id="277" r:id="rId7"/>
    <p:sldId id="278" r:id="rId8"/>
    <p:sldId id="270" r:id="rId9"/>
    <p:sldId id="269" r:id="rId10"/>
    <p:sldId id="271" r:id="rId11"/>
    <p:sldId id="272" r:id="rId12"/>
    <p:sldId id="275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56" r:id="rId21"/>
    <p:sldId id="287" r:id="rId22"/>
    <p:sldId id="260" r:id="rId23"/>
    <p:sldId id="261" r:id="rId24"/>
    <p:sldId id="262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30" autoAdjust="0"/>
    <p:restoredTop sz="94630" autoAdjust="0"/>
  </p:normalViewPr>
  <p:slideViewPr>
    <p:cSldViewPr>
      <p:cViewPr>
        <p:scale>
          <a:sx n="75" d="100"/>
          <a:sy n="75" d="100"/>
        </p:scale>
        <p:origin x="1242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B80E-9319-4C26-B685-92B801E54E15}" type="datetimeFigureOut">
              <a:rPr lang="en-GB" smtClean="0"/>
              <a:pPr/>
              <a:t>24/12/2014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0E803-616C-40A0-9E59-C322390F9D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B80E-9319-4C26-B685-92B801E54E15}" type="datetimeFigureOut">
              <a:rPr lang="en-GB" smtClean="0"/>
              <a:pPr/>
              <a:t>24/12/2014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0E803-616C-40A0-9E59-C322390F9D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B80E-9319-4C26-B685-92B801E54E15}" type="datetimeFigureOut">
              <a:rPr lang="en-GB" smtClean="0"/>
              <a:pPr/>
              <a:t>24/12/2014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0E803-616C-40A0-9E59-C322390F9D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B80E-9319-4C26-B685-92B801E54E15}" type="datetimeFigureOut">
              <a:rPr lang="en-GB" smtClean="0"/>
              <a:pPr/>
              <a:t>24/12/2014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0E803-616C-40A0-9E59-C322390F9D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B80E-9319-4C26-B685-92B801E54E15}" type="datetimeFigureOut">
              <a:rPr lang="en-GB" smtClean="0"/>
              <a:pPr/>
              <a:t>24/12/2014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0E803-616C-40A0-9E59-C322390F9D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B80E-9319-4C26-B685-92B801E54E15}" type="datetimeFigureOut">
              <a:rPr lang="en-GB" smtClean="0"/>
              <a:pPr/>
              <a:t>24/12/2014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0E803-616C-40A0-9E59-C322390F9D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B80E-9319-4C26-B685-92B801E54E15}" type="datetimeFigureOut">
              <a:rPr lang="en-GB" smtClean="0"/>
              <a:pPr/>
              <a:t>24/12/2014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0E803-616C-40A0-9E59-C322390F9D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B80E-9319-4C26-B685-92B801E54E15}" type="datetimeFigureOut">
              <a:rPr lang="en-GB" smtClean="0"/>
              <a:pPr/>
              <a:t>24/12/2014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0E803-616C-40A0-9E59-C322390F9D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B80E-9319-4C26-B685-92B801E54E15}" type="datetimeFigureOut">
              <a:rPr lang="en-GB" smtClean="0"/>
              <a:pPr/>
              <a:t>24/12/2014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0E803-616C-40A0-9E59-C322390F9D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B80E-9319-4C26-B685-92B801E54E15}" type="datetimeFigureOut">
              <a:rPr lang="en-GB" smtClean="0"/>
              <a:pPr/>
              <a:t>24/12/2014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0E803-616C-40A0-9E59-C322390F9D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B80E-9319-4C26-B685-92B801E54E15}" type="datetimeFigureOut">
              <a:rPr lang="en-GB" smtClean="0"/>
              <a:pPr/>
              <a:t>24/12/2014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0E803-616C-40A0-9E59-C322390F9D2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1B80E-9319-4C26-B685-92B801E54E15}" type="datetimeFigureOut">
              <a:rPr lang="en-GB" smtClean="0"/>
              <a:pPr/>
              <a:t>24/12/2014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0E803-616C-40A0-9E59-C322390F9D2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0.png"/><Relationship Id="rId5" Type="http://schemas.openxmlformats.org/officeDocument/2006/relationships/image" Target="../media/image6.png"/><Relationship Id="rId4" Type="http://schemas.openxmlformats.org/officeDocument/2006/relationships/image" Target="../media/image5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microsoft.com/office/2007/relationships/hdphoto" Target="../media/hdphoto1.wdp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92D050"/>
                </a:solidFill>
              </a:rPr>
              <a:t>GCSE: </a:t>
            </a:r>
            <a:r>
              <a:rPr lang="en-GB" dirty="0" smtClean="0"/>
              <a:t>Constructions &amp; Loci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612" y="3645024"/>
            <a:ext cx="6984776" cy="1417712"/>
          </a:xfrm>
        </p:spPr>
        <p:txBody>
          <a:bodyPr>
            <a:normAutofit/>
          </a:bodyPr>
          <a:lstStyle/>
          <a:p>
            <a:r>
              <a:rPr lang="en-GB" sz="2800" dirty="0" smtClean="0"/>
              <a:t>Dr J Frost (jfrost@tiffin.kingston.sch.uk) </a:t>
            </a:r>
            <a:endParaRPr lang="en-GB" sz="28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E:\TiffinSchoolLogoSma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12" y="111910"/>
            <a:ext cx="1008112" cy="1013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504" y="646172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Last modified: </a:t>
            </a:r>
            <a:r>
              <a:rPr lang="en-GB" dirty="0" smtClean="0"/>
              <a:t>28</a:t>
            </a:r>
            <a:r>
              <a:rPr lang="en-GB" baseline="30000" dirty="0" smtClean="0"/>
              <a:t>th</a:t>
            </a:r>
            <a:r>
              <a:rPr lang="en-GB" dirty="0" smtClean="0"/>
              <a:t> December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261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Constructing a Regular Pentagon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026" name="Picture 2" descr="File:Pentagon construct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144" y="980728"/>
            <a:ext cx="5112568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5536" y="692696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(No need to write this down!)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12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What about any n-sided regular polygon?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30968" y="764704"/>
                <a:ext cx="828092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You may be wondering if it’s possible to ‘construct’ a regular polygon with ruler and compass of any number of sides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GB" dirty="0" smtClean="0"/>
                  <a:t>.</a:t>
                </a:r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968" y="764704"/>
                <a:ext cx="8280920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663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39552" y="1556792"/>
                <a:ext cx="8172336" cy="1200329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In 1801, a mathematician named Gauss proved that a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GB" dirty="0" smtClean="0"/>
                  <a:t>-</a:t>
                </a:r>
                <a:r>
                  <a:rPr lang="en-GB" dirty="0" err="1" smtClean="0"/>
                  <a:t>gon</a:t>
                </a:r>
                <a:r>
                  <a:rPr lang="en-GB" dirty="0" smtClean="0"/>
                  <a:t> is constructible using </a:t>
                </a:r>
                <a:r>
                  <a:rPr lang="en-GB" dirty="0" smtClean="0"/>
                  <a:t>straight edge </a:t>
                </a:r>
                <a:r>
                  <a:rPr lang="en-GB" dirty="0" smtClean="0"/>
                  <a:t>and compass if and only if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/>
                      </a:rPr>
                      <m:t>𝒏</m:t>
                    </m:r>
                  </m:oMath>
                </a14:m>
                <a:r>
                  <a:rPr lang="en-GB" b="1" dirty="0" smtClean="0"/>
                  <a:t> is the product of a power of 2 and any number </a:t>
                </a:r>
                <a:r>
                  <a:rPr lang="en-GB" dirty="0" smtClean="0"/>
                  <a:t>(including 0) </a:t>
                </a:r>
                <a:r>
                  <a:rPr lang="en-GB" b="1" dirty="0" smtClean="0"/>
                  <a:t>of distinct Fermat primes</a:t>
                </a:r>
                <a:r>
                  <a:rPr lang="en-GB" dirty="0" smtClean="0"/>
                  <a:t>.</a:t>
                </a:r>
              </a:p>
              <a:p>
                <a:r>
                  <a:rPr lang="en-GB" dirty="0" smtClean="0"/>
                  <a:t>This became known as the </a:t>
                </a:r>
                <a:r>
                  <a:rPr lang="en-GB" b="1" dirty="0" smtClean="0"/>
                  <a:t>Gauss-</a:t>
                </a:r>
                <a:r>
                  <a:rPr lang="en-GB" b="1" dirty="0" err="1" smtClean="0"/>
                  <a:t>Wantzel</a:t>
                </a:r>
                <a:r>
                  <a:rPr lang="en-GB" b="1" dirty="0" smtClean="0"/>
                  <a:t> Theorem</a:t>
                </a:r>
                <a:r>
                  <a:rPr lang="en-GB" dirty="0" smtClean="0"/>
                  <a:t>.</a:t>
                </a: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556792"/>
                <a:ext cx="8172336" cy="1200329"/>
              </a:xfrm>
              <a:prstGeom prst="rect">
                <a:avLst/>
              </a:prstGeom>
              <a:blipFill rotWithShape="0">
                <a:blip r:embed="rId3"/>
                <a:stretch>
                  <a:fillRect l="-521" t="-1493" b="-59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372200" y="3818656"/>
                <a:ext cx="2448272" cy="2585323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/>
                  <a:t>Fermat Primes </a:t>
                </a:r>
                <a:r>
                  <a:rPr lang="en-GB" dirty="0" smtClean="0"/>
                  <a:t>are prime numbers which are </a:t>
                </a:r>
                <a:r>
                  <a:rPr lang="en-GB" b="1" dirty="0" smtClean="0"/>
                  <a:t>1 more than a power of 2</a:t>
                </a:r>
                <a:r>
                  <a:rPr lang="en-GB" dirty="0" smtClean="0"/>
                  <a:t>, i.e. of the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+1</m:t>
                    </m:r>
                  </m:oMath>
                </a14:m>
                <a:endParaRPr lang="en-GB" dirty="0" smtClean="0"/>
              </a:p>
              <a:p>
                <a:r>
                  <a:rPr lang="en-GB" dirty="0" smtClean="0"/>
                  <a:t>There are only five currently known Fermat primes:</a:t>
                </a:r>
              </a:p>
              <a:p>
                <a:r>
                  <a:rPr lang="en-GB" b="1" dirty="0" smtClean="0"/>
                  <a:t>3, 5, 17, 257, 65537</a:t>
                </a:r>
                <a:r>
                  <a:rPr lang="en-GB" dirty="0" smtClean="0"/>
                  <a:t>.</a:t>
                </a:r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3818656"/>
                <a:ext cx="2448272" cy="258532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539552" y="3356992"/>
            <a:ext cx="5040560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Q: </a:t>
            </a:r>
            <a:r>
              <a:rPr lang="en-GB" dirty="0" smtClean="0"/>
              <a:t>List all the constructible regular polygons up to 20 sides.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39552" y="4003323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3, 4, 5, 6, 8, 10, 12, 15, 16, 17, 20</a:t>
            </a:r>
            <a:endParaRPr lang="en-GB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39552" y="4649653"/>
                <a:ext cx="5040560" cy="923330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b="1" dirty="0" smtClean="0"/>
                  <a:t>Q: </a:t>
                </a:r>
                <a:r>
                  <a:rPr lang="en-GB" dirty="0" smtClean="0"/>
                  <a:t>Given there are only 5 known Fermat primes, how many odd-sided </a:t>
                </a:r>
                <a:r>
                  <a:rPr lang="en-GB" dirty="0" err="1" smtClean="0"/>
                  <a:t>constructable</a:t>
                </a:r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GB" dirty="0" smtClean="0"/>
                  <a:t>-</a:t>
                </a:r>
                <a:r>
                  <a:rPr lang="en-GB" dirty="0" err="1" smtClean="0"/>
                  <a:t>gons</a:t>
                </a:r>
                <a:r>
                  <a:rPr lang="en-GB" dirty="0" smtClean="0"/>
                  <a:t> are there?</a:t>
                </a:r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649653"/>
                <a:ext cx="5040560" cy="923330"/>
              </a:xfrm>
              <a:prstGeom prst="rect">
                <a:avLst/>
              </a:prstGeom>
              <a:blipFill rotWithShape="1">
                <a:blip r:embed="rId5"/>
                <a:stretch>
                  <a:fillRect l="-843" t="-1935" b="-83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39552" y="5572983"/>
                <a:ext cx="504056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/>
                  <a:t>31</a:t>
                </a:r>
                <a:r>
                  <a:rPr lang="en-GB" dirty="0" smtClean="0"/>
                  <a:t>. Each Fermat prime can be included in the product or not. That’s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6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=32</m:t>
                    </m:r>
                  </m:oMath>
                </a14:m>
                <a:r>
                  <a:rPr lang="en-GB" dirty="0" smtClean="0"/>
                  <a:t> ways. But we want to exclude the one possibility where no Fermat primes are used.</a:t>
                </a:r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572983"/>
                <a:ext cx="5040560" cy="1200329"/>
              </a:xfrm>
              <a:prstGeom prst="rect">
                <a:avLst/>
              </a:prstGeom>
              <a:blipFill rotWithShape="1">
                <a:blip r:embed="rId6"/>
                <a:stretch>
                  <a:fillRect l="-1090" t="-2538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539552" y="4003323"/>
            <a:ext cx="5040560" cy="46805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39552" y="5569972"/>
            <a:ext cx="5040560" cy="12033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6356" y="2757121"/>
            <a:ext cx="4501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(Note that the power of 2 may be 0)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292355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 smtClean="0"/>
                <a:t>Skill #3</a:t>
              </a:r>
              <a:r>
                <a:rPr lang="en-GB" sz="3200" dirty="0" smtClean="0"/>
                <a:t>: Angular </a:t>
              </a:r>
              <a:r>
                <a:rPr lang="en-GB" sz="3200" dirty="0" smtClean="0"/>
                <a:t>Bisector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6" name="Straight Connector 5"/>
          <p:cNvCxnSpPr/>
          <p:nvPr/>
        </p:nvCxnSpPr>
        <p:spPr>
          <a:xfrm flipV="1">
            <a:off x="338336" y="1628800"/>
            <a:ext cx="5025752" cy="17925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61196" y="3429000"/>
            <a:ext cx="5002892" cy="20162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38336" y="3253740"/>
            <a:ext cx="5052060" cy="167640"/>
          </a:xfrm>
          <a:prstGeom prst="line">
            <a:avLst/>
          </a:prstGeom>
          <a:ln w="127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Arc 12"/>
          <p:cNvSpPr/>
          <p:nvPr/>
        </p:nvSpPr>
        <p:spPr>
          <a:xfrm>
            <a:off x="1691680" y="764704"/>
            <a:ext cx="3024000" cy="3024000"/>
          </a:xfrm>
          <a:prstGeom prst="arc">
            <a:avLst>
              <a:gd name="adj1" fmla="val 769471"/>
              <a:gd name="adj2" fmla="val 9144828"/>
            </a:avLst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c 20"/>
          <p:cNvSpPr/>
          <p:nvPr/>
        </p:nvSpPr>
        <p:spPr>
          <a:xfrm>
            <a:off x="1763688" y="2852936"/>
            <a:ext cx="3024000" cy="3024000"/>
          </a:xfrm>
          <a:prstGeom prst="arc">
            <a:avLst>
              <a:gd name="adj1" fmla="val 12812763"/>
              <a:gd name="adj2" fmla="val 19423581"/>
            </a:avLst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6228184" y="908720"/>
            <a:ext cx="2592288" cy="120032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STEP 1: </a:t>
            </a:r>
            <a:r>
              <a:rPr lang="en-GB" dirty="0" smtClean="0"/>
              <a:t>Use your compass the mark two points the same distance along each line.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6228184" y="2348880"/>
            <a:ext cx="2448272" cy="20313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STEP 2: </a:t>
            </a:r>
            <a:r>
              <a:rPr lang="en-GB" dirty="0" smtClean="0"/>
              <a:t>Find the perpendicular bisector of the two points.</a:t>
            </a:r>
          </a:p>
          <a:p>
            <a:endParaRPr lang="en-GB" dirty="0" smtClean="0"/>
          </a:p>
          <a:p>
            <a:r>
              <a:rPr lang="en-GB" dirty="0" smtClean="0"/>
              <a:t>The line is known as the </a:t>
            </a:r>
            <a:r>
              <a:rPr lang="en-GB" b="1" dirty="0" smtClean="0"/>
              <a:t>angle bisector </a:t>
            </a:r>
            <a:r>
              <a:rPr lang="en-GB" dirty="0" smtClean="0"/>
              <a:t>because it splits the angle in half.</a:t>
            </a: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3779912" y="1412776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</a:t>
            </a:r>
            <a:endParaRPr lang="en-GB" sz="2800" dirty="0"/>
          </a:p>
        </p:txBody>
      </p:sp>
      <p:sp>
        <p:nvSpPr>
          <p:cNvPr id="37" name="TextBox 36"/>
          <p:cNvSpPr txBox="1"/>
          <p:nvPr/>
        </p:nvSpPr>
        <p:spPr>
          <a:xfrm>
            <a:off x="3635896" y="5013176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B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61196" y="764704"/>
            <a:ext cx="5506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Now draw two lines A and B that join at one end. Find the </a:t>
            </a:r>
            <a:r>
              <a:rPr lang="en-GB" b="1" dirty="0" smtClean="0"/>
              <a:t>angular bisector </a:t>
            </a:r>
            <a:r>
              <a:rPr lang="en-GB" dirty="0" smtClean="0"/>
              <a:t>of the two lines.</a:t>
            </a:r>
            <a:endParaRPr lang="en-GB" dirty="0"/>
          </a:p>
        </p:txBody>
      </p:sp>
      <p:sp>
        <p:nvSpPr>
          <p:cNvPr id="22" name="Arc 21"/>
          <p:cNvSpPr/>
          <p:nvPr/>
        </p:nvSpPr>
        <p:spPr>
          <a:xfrm>
            <a:off x="-2708552" y="361380"/>
            <a:ext cx="6120000" cy="6120000"/>
          </a:xfrm>
          <a:prstGeom prst="arc">
            <a:avLst>
              <a:gd name="adj1" fmla="val 20035167"/>
              <a:gd name="adj2" fmla="val 20693737"/>
            </a:avLst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Arc 22"/>
          <p:cNvSpPr/>
          <p:nvPr/>
        </p:nvSpPr>
        <p:spPr>
          <a:xfrm>
            <a:off x="-2708552" y="361380"/>
            <a:ext cx="6120000" cy="6120000"/>
          </a:xfrm>
          <a:prstGeom prst="arc">
            <a:avLst>
              <a:gd name="adj1" fmla="val 1031505"/>
              <a:gd name="adj2" fmla="val 1604767"/>
            </a:avLst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81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1" grpId="0" animBg="1"/>
      <p:bldP spid="35" grpId="0" animBg="1"/>
      <p:bldP spid="22" grpId="0" animBg="1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 smtClean="0"/>
                <a:t>Skill #4</a:t>
              </a:r>
              <a:r>
                <a:rPr lang="en-GB" sz="3200" dirty="0" smtClean="0"/>
                <a:t>: Constructing Angles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/>
        </p:nvCxnSpPr>
        <p:spPr>
          <a:xfrm>
            <a:off x="2604352" y="5948850"/>
            <a:ext cx="38884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028720" y="5656463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A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492784" y="5656461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B</a:t>
            </a:r>
            <a:endParaRPr lang="en-GB" sz="320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603500" y="2582234"/>
            <a:ext cx="1926590" cy="338676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803676" y="2204864"/>
            <a:ext cx="1800772" cy="93610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Click to </a:t>
            </a:r>
            <a:r>
              <a:rPr lang="en-GB" sz="2400" dirty="0" err="1" smtClean="0"/>
              <a:t>Brosketch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492352" y="3356992"/>
            <a:ext cx="23768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Some as constructing equilateral triangle – only difference is that third line is not wanted.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472158" y="847997"/>
                <a:ext cx="1561176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6600" b="0" i="1" smtClean="0">
                          <a:latin typeface="Cambria Math" panose="02040503050406030204" pitchFamily="18" charset="0"/>
                        </a:rPr>
                        <m:t>60°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158" y="847997"/>
                <a:ext cx="1561176" cy="110799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rc 12"/>
          <p:cNvSpPr/>
          <p:nvPr/>
        </p:nvSpPr>
        <p:spPr>
          <a:xfrm>
            <a:off x="-1306508" y="2060848"/>
            <a:ext cx="7776000" cy="7776000"/>
          </a:xfrm>
          <a:prstGeom prst="arc">
            <a:avLst>
              <a:gd name="adj1" fmla="val 17523978"/>
              <a:gd name="adj2" fmla="val 19222307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c 13"/>
          <p:cNvSpPr/>
          <p:nvPr/>
        </p:nvSpPr>
        <p:spPr>
          <a:xfrm flipH="1">
            <a:off x="2604352" y="2060848"/>
            <a:ext cx="7776000" cy="7776000"/>
          </a:xfrm>
          <a:prstGeom prst="arc">
            <a:avLst>
              <a:gd name="adj1" fmla="val 17523978"/>
              <a:gd name="adj2" fmla="val 19222307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705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 smtClean="0"/>
                <a:t>Skill #4</a:t>
              </a:r>
              <a:r>
                <a:rPr lang="en-GB" sz="3200" dirty="0" smtClean="0"/>
                <a:t>: Constructing Angles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/>
        </p:nvCxnSpPr>
        <p:spPr>
          <a:xfrm>
            <a:off x="2604352" y="5948850"/>
            <a:ext cx="38884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028720" y="5656463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A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492784" y="5656461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B</a:t>
            </a:r>
            <a:endParaRPr lang="en-GB" sz="3200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603500" y="2582234"/>
            <a:ext cx="1926590" cy="338676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803676" y="2204864"/>
            <a:ext cx="1800772" cy="93610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Click to </a:t>
            </a:r>
            <a:r>
              <a:rPr lang="en-GB" sz="2400" dirty="0" err="1" smtClean="0"/>
              <a:t>Brosketch</a:t>
            </a:r>
            <a:endParaRPr lang="en-GB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6492352" y="3356992"/>
                <a:ext cx="237683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First construct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60°</m:t>
                    </m:r>
                  </m:oMath>
                </a14:m>
                <a:r>
                  <a:rPr lang="en-GB" dirty="0" smtClean="0"/>
                  <a:t> angle, then find angle bisector.</a:t>
                </a:r>
                <a:endParaRPr lang="en-GB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2352" y="3356992"/>
                <a:ext cx="2376836" cy="923330"/>
              </a:xfrm>
              <a:prstGeom prst="rect">
                <a:avLst/>
              </a:prstGeom>
              <a:blipFill rotWithShape="0">
                <a:blip r:embed="rId2"/>
                <a:stretch>
                  <a:fillRect l="-2051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472158" y="847997"/>
                <a:ext cx="1561176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6600" b="0" i="1" smtClean="0">
                          <a:latin typeface="Cambria Math" panose="02040503050406030204" pitchFamily="18" charset="0"/>
                        </a:rPr>
                        <m:t>30°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158" y="847997"/>
                <a:ext cx="1561176" cy="110799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rc 12"/>
          <p:cNvSpPr/>
          <p:nvPr/>
        </p:nvSpPr>
        <p:spPr>
          <a:xfrm>
            <a:off x="-1306508" y="2060848"/>
            <a:ext cx="7776000" cy="7776000"/>
          </a:xfrm>
          <a:prstGeom prst="arc">
            <a:avLst>
              <a:gd name="adj1" fmla="val 17523978"/>
              <a:gd name="adj2" fmla="val 19222307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c 13"/>
          <p:cNvSpPr/>
          <p:nvPr/>
        </p:nvSpPr>
        <p:spPr>
          <a:xfrm flipH="1">
            <a:off x="2604352" y="2060848"/>
            <a:ext cx="7776000" cy="7776000"/>
          </a:xfrm>
          <a:prstGeom prst="arc">
            <a:avLst>
              <a:gd name="adj1" fmla="val 17523978"/>
              <a:gd name="adj2" fmla="val 19222307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rc 14"/>
          <p:cNvSpPr/>
          <p:nvPr/>
        </p:nvSpPr>
        <p:spPr>
          <a:xfrm>
            <a:off x="61492" y="3417714"/>
            <a:ext cx="5040000" cy="5040000"/>
          </a:xfrm>
          <a:prstGeom prst="arc">
            <a:avLst>
              <a:gd name="adj1" fmla="val 17523978"/>
              <a:gd name="adj2" fmla="val 18624319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Arc 15"/>
          <p:cNvSpPr/>
          <p:nvPr/>
        </p:nvSpPr>
        <p:spPr>
          <a:xfrm>
            <a:off x="72706" y="3417714"/>
            <a:ext cx="5040000" cy="5040000"/>
          </a:xfrm>
          <a:prstGeom prst="arc">
            <a:avLst>
              <a:gd name="adj1" fmla="val 21092259"/>
              <a:gd name="adj2" fmla="val 41741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1815162" y="1764078"/>
            <a:ext cx="3600000" cy="3600000"/>
          </a:xfrm>
          <a:prstGeom prst="arc">
            <a:avLst>
              <a:gd name="adj1" fmla="val 19709620"/>
              <a:gd name="adj2" fmla="val 6281181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rc 17"/>
          <p:cNvSpPr/>
          <p:nvPr/>
        </p:nvSpPr>
        <p:spPr>
          <a:xfrm>
            <a:off x="3377692" y="4075939"/>
            <a:ext cx="3600000" cy="3600000"/>
          </a:xfrm>
          <a:prstGeom prst="arc">
            <a:avLst>
              <a:gd name="adj1" fmla="val 11095408"/>
              <a:gd name="adj2" fmla="val 17019755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Connector 18"/>
          <p:cNvCxnSpPr>
            <a:stCxn id="6" idx="3"/>
          </p:cNvCxnSpPr>
          <p:nvPr/>
        </p:nvCxnSpPr>
        <p:spPr>
          <a:xfrm flipV="1">
            <a:off x="2604784" y="3481388"/>
            <a:ext cx="3615041" cy="246746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315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1" grpId="0"/>
      <p:bldP spid="15" grpId="0" animBg="1"/>
      <p:bldP spid="16" grpId="0" animBg="1"/>
      <p:bldP spid="1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99297" y="5390370"/>
            <a:ext cx="38884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964722" y="5390080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A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851872" y="5382457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B</a:t>
            </a:r>
            <a:endParaRPr lang="en-GB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7040492" y="2123956"/>
            <a:ext cx="183585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Same as constructing a square, except you won’t need other line or additional arcs. </a:t>
            </a:r>
          </a:p>
          <a:p>
            <a:r>
              <a:rPr lang="en-GB" sz="1600" dirty="0" smtClean="0"/>
              <a:t>You will be told what point to construct angle at (in this case A)</a:t>
            </a:r>
            <a:endParaRPr lang="en-GB" sz="1600" dirty="0"/>
          </a:p>
        </p:txBody>
      </p:sp>
      <p:sp>
        <p:nvSpPr>
          <p:cNvPr id="17" name="Rectangle 16"/>
          <p:cNvSpPr/>
          <p:nvPr/>
        </p:nvSpPr>
        <p:spPr>
          <a:xfrm>
            <a:off x="6623303" y="870976"/>
            <a:ext cx="2114934" cy="93610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Click to </a:t>
            </a:r>
            <a:r>
              <a:rPr lang="en-GB" sz="2400" dirty="0" err="1" smtClean="0"/>
              <a:t>Brosketch</a:t>
            </a:r>
            <a:endParaRPr lang="en-GB" sz="2400" dirty="0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3224626" y="1385392"/>
            <a:ext cx="0" cy="54726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Arc 29"/>
          <p:cNvSpPr/>
          <p:nvPr/>
        </p:nvSpPr>
        <p:spPr>
          <a:xfrm flipH="1">
            <a:off x="1619090" y="3978000"/>
            <a:ext cx="2880000" cy="2880000"/>
          </a:xfrm>
          <a:prstGeom prst="arc">
            <a:avLst>
              <a:gd name="adj1" fmla="val 9495255"/>
              <a:gd name="adj2" fmla="val 12109352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1373476" y="5389590"/>
            <a:ext cx="1812409" cy="78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Arc 32"/>
          <p:cNvSpPr/>
          <p:nvPr/>
        </p:nvSpPr>
        <p:spPr>
          <a:xfrm flipH="1">
            <a:off x="1991499" y="3978000"/>
            <a:ext cx="2880000" cy="2880000"/>
          </a:xfrm>
          <a:prstGeom prst="arc">
            <a:avLst>
              <a:gd name="adj1" fmla="val 20726613"/>
              <a:gd name="adj2" fmla="val 723085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3" name="Group 22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24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 smtClean="0"/>
                <a:t>Skill #4</a:t>
              </a:r>
              <a:r>
                <a:rPr lang="en-GB" sz="3200" dirty="0" smtClean="0"/>
                <a:t>: Constructing Angles</a:t>
              </a:r>
              <a:endParaRPr lang="en-GB" sz="3200" dirty="0"/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472158" y="847997"/>
                <a:ext cx="1561176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6600" b="0" i="1" smtClean="0">
                          <a:latin typeface="Cambria Math" panose="02040503050406030204" pitchFamily="18" charset="0"/>
                        </a:rPr>
                        <m:t>90°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158" y="847997"/>
                <a:ext cx="1561176" cy="110799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Arc 27"/>
          <p:cNvSpPr/>
          <p:nvPr/>
        </p:nvSpPr>
        <p:spPr>
          <a:xfrm flipH="1">
            <a:off x="1325550" y="3978000"/>
            <a:ext cx="2520000" cy="2520000"/>
          </a:xfrm>
          <a:prstGeom prst="arc">
            <a:avLst>
              <a:gd name="adj1" fmla="val 6711354"/>
              <a:gd name="adj2" fmla="val 15427565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Arc 28"/>
          <p:cNvSpPr/>
          <p:nvPr/>
        </p:nvSpPr>
        <p:spPr>
          <a:xfrm>
            <a:off x="2655676" y="3990700"/>
            <a:ext cx="2520000" cy="2520000"/>
          </a:xfrm>
          <a:prstGeom prst="arc">
            <a:avLst>
              <a:gd name="adj1" fmla="val 6711354"/>
              <a:gd name="adj2" fmla="val 15427565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1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22" grpId="0"/>
      <p:bldP spid="30" grpId="0" animBg="1"/>
      <p:bldP spid="33" grpId="0" animBg="1"/>
      <p:bldP spid="28" grpId="0" animBg="1"/>
      <p:bldP spid="2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99297" y="5390370"/>
            <a:ext cx="38884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964722" y="5390080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A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6851872" y="5382457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B</a:t>
            </a:r>
            <a:endParaRPr lang="en-GB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6762844" y="1953653"/>
                <a:ext cx="1835851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 smtClean="0"/>
                  <a:t>Construct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90°</m:t>
                    </m:r>
                  </m:oMath>
                </a14:m>
                <a:r>
                  <a:rPr lang="en-GB" sz="1600" dirty="0" smtClean="0"/>
                  <a:t> angle then find perpendicular bisector.</a:t>
                </a:r>
                <a:endParaRPr lang="en-GB" sz="1600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2844" y="1953653"/>
                <a:ext cx="1835851" cy="1077218"/>
              </a:xfrm>
              <a:prstGeom prst="rect">
                <a:avLst/>
              </a:prstGeom>
              <a:blipFill rotWithShape="0">
                <a:blip r:embed="rId2"/>
                <a:stretch>
                  <a:fillRect l="-1656" t="-1695" r="-3311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6623303" y="870976"/>
            <a:ext cx="2114934" cy="93610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Click to </a:t>
            </a:r>
            <a:r>
              <a:rPr lang="en-GB" sz="2400" dirty="0" err="1" smtClean="0"/>
              <a:t>Brosketch</a:t>
            </a:r>
            <a:endParaRPr lang="en-GB" sz="2400" dirty="0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3224626" y="1385392"/>
            <a:ext cx="0" cy="54726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Arc 29"/>
          <p:cNvSpPr/>
          <p:nvPr/>
        </p:nvSpPr>
        <p:spPr>
          <a:xfrm flipH="1">
            <a:off x="1619090" y="3978000"/>
            <a:ext cx="2880000" cy="2880000"/>
          </a:xfrm>
          <a:prstGeom prst="arc">
            <a:avLst>
              <a:gd name="adj1" fmla="val 9495255"/>
              <a:gd name="adj2" fmla="val 12109352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1373476" y="5389590"/>
            <a:ext cx="1812409" cy="78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Arc 32"/>
          <p:cNvSpPr/>
          <p:nvPr/>
        </p:nvSpPr>
        <p:spPr>
          <a:xfrm flipH="1">
            <a:off x="1991499" y="3978000"/>
            <a:ext cx="2880000" cy="2880000"/>
          </a:xfrm>
          <a:prstGeom prst="arc">
            <a:avLst>
              <a:gd name="adj1" fmla="val 20726613"/>
              <a:gd name="adj2" fmla="val 723085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3" name="Group 22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24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 smtClean="0"/>
                <a:t>Skill #4</a:t>
              </a:r>
              <a:r>
                <a:rPr lang="en-GB" sz="3200" dirty="0" smtClean="0"/>
                <a:t>: Constructing Angles</a:t>
              </a:r>
              <a:endParaRPr lang="en-GB" sz="3200" dirty="0"/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472158" y="847997"/>
                <a:ext cx="1561176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6600" b="0" i="1" smtClean="0">
                          <a:latin typeface="Cambria Math" panose="02040503050406030204" pitchFamily="18" charset="0"/>
                        </a:rPr>
                        <m:t>45°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158" y="847997"/>
                <a:ext cx="1561176" cy="110799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Arc 27"/>
          <p:cNvSpPr/>
          <p:nvPr/>
        </p:nvSpPr>
        <p:spPr>
          <a:xfrm flipH="1">
            <a:off x="1325550" y="3978000"/>
            <a:ext cx="2520000" cy="2520000"/>
          </a:xfrm>
          <a:prstGeom prst="arc">
            <a:avLst>
              <a:gd name="adj1" fmla="val 6711354"/>
              <a:gd name="adj2" fmla="val 15427565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Arc 28"/>
          <p:cNvSpPr/>
          <p:nvPr/>
        </p:nvSpPr>
        <p:spPr>
          <a:xfrm>
            <a:off x="2655676" y="3990700"/>
            <a:ext cx="2520000" cy="2520000"/>
          </a:xfrm>
          <a:prstGeom prst="arc">
            <a:avLst>
              <a:gd name="adj1" fmla="val 6711354"/>
              <a:gd name="adj2" fmla="val 15427565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rc 17"/>
          <p:cNvSpPr/>
          <p:nvPr/>
        </p:nvSpPr>
        <p:spPr>
          <a:xfrm rot="3060141" flipH="1">
            <a:off x="2984970" y="2003568"/>
            <a:ext cx="2520000" cy="2520000"/>
          </a:xfrm>
          <a:prstGeom prst="arc">
            <a:avLst>
              <a:gd name="adj1" fmla="val 6711354"/>
              <a:gd name="adj2" fmla="val 15427565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/>
          <p:cNvSpPr/>
          <p:nvPr/>
        </p:nvSpPr>
        <p:spPr>
          <a:xfrm rot="3060141">
            <a:off x="4111530" y="3133274"/>
            <a:ext cx="2520000" cy="2520000"/>
          </a:xfrm>
          <a:prstGeom prst="arc">
            <a:avLst>
              <a:gd name="adj1" fmla="val 6711354"/>
              <a:gd name="adj2" fmla="val 15427565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/>
          <p:cNvSpPr/>
          <p:nvPr/>
        </p:nvSpPr>
        <p:spPr>
          <a:xfrm flipH="1">
            <a:off x="524626" y="2682457"/>
            <a:ext cx="5400000" cy="5400000"/>
          </a:xfrm>
          <a:prstGeom prst="arc">
            <a:avLst>
              <a:gd name="adj1" fmla="val 10381865"/>
              <a:gd name="adj2" fmla="val 11347572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c 20"/>
          <p:cNvSpPr/>
          <p:nvPr/>
        </p:nvSpPr>
        <p:spPr>
          <a:xfrm flipH="1">
            <a:off x="520725" y="2671075"/>
            <a:ext cx="5400000" cy="5400000"/>
          </a:xfrm>
          <a:prstGeom prst="arc">
            <a:avLst>
              <a:gd name="adj1" fmla="val 15680366"/>
              <a:gd name="adj2" fmla="val 16690708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Straight Connector 24"/>
          <p:cNvCxnSpPr>
            <a:stCxn id="7" idx="0"/>
          </p:cNvCxnSpPr>
          <p:nvPr/>
        </p:nvCxnSpPr>
        <p:spPr>
          <a:xfrm flipV="1">
            <a:off x="3252754" y="2476500"/>
            <a:ext cx="2900396" cy="29135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5546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22" grpId="0"/>
      <p:bldP spid="18" grpId="0" animBg="1"/>
      <p:bldP spid="19" grpId="0" animBg="1"/>
      <p:bldP spid="20" grpId="0" animBg="1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87744"/>
            <a:chOff x="0" y="13335"/>
            <a:chExt cx="9144218" cy="587744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 smtClean="0"/>
                <a:t>Skill #5</a:t>
              </a:r>
              <a:r>
                <a:rPr lang="en-GB" sz="3200" dirty="0"/>
                <a:t>: </a:t>
              </a:r>
              <a:r>
                <a:rPr lang="en-GB" sz="2800" dirty="0"/>
                <a:t>Construct the perpendicular from a point to a line 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6" name="Straight Connector 5"/>
          <p:cNvCxnSpPr/>
          <p:nvPr/>
        </p:nvCxnSpPr>
        <p:spPr>
          <a:xfrm flipV="1">
            <a:off x="1259060" y="4437112"/>
            <a:ext cx="6624736" cy="11521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4139952" y="1772816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79512" y="680499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You know how to find the perpendicular bisector. But how do you ensure it goes through a particular point?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6623303" y="870976"/>
            <a:ext cx="2114934" cy="93610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Click for Step 1</a:t>
            </a:r>
            <a:endParaRPr lang="en-GB" sz="2400" dirty="0"/>
          </a:p>
        </p:txBody>
      </p:sp>
      <p:sp>
        <p:nvSpPr>
          <p:cNvPr id="10" name="Rectangle 9"/>
          <p:cNvSpPr/>
          <p:nvPr/>
        </p:nvSpPr>
        <p:spPr>
          <a:xfrm>
            <a:off x="6623303" y="2041713"/>
            <a:ext cx="2114934" cy="93610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Click for Step 2</a:t>
            </a:r>
            <a:endParaRPr lang="en-GB" sz="2400" dirty="0"/>
          </a:p>
        </p:txBody>
      </p:sp>
      <p:sp>
        <p:nvSpPr>
          <p:cNvPr id="11" name="Arc 10"/>
          <p:cNvSpPr/>
          <p:nvPr/>
        </p:nvSpPr>
        <p:spPr>
          <a:xfrm flipH="1">
            <a:off x="683796" y="-1719172"/>
            <a:ext cx="7200000" cy="7200000"/>
          </a:xfrm>
          <a:prstGeom prst="arc">
            <a:avLst>
              <a:gd name="adj1" fmla="val 7243916"/>
              <a:gd name="adj2" fmla="val 8367992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Arc 11"/>
          <p:cNvSpPr/>
          <p:nvPr/>
        </p:nvSpPr>
        <p:spPr>
          <a:xfrm flipH="1">
            <a:off x="683796" y="-1709796"/>
            <a:ext cx="7200000" cy="7200000"/>
          </a:xfrm>
          <a:prstGeom prst="arc">
            <a:avLst>
              <a:gd name="adj1" fmla="val 3761718"/>
              <a:gd name="adj2" fmla="val 4736906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5518157" y="5775235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Centre compass on point and mark two points with the same distance on the line.</a:t>
            </a:r>
            <a:endParaRPr lang="en-GB" dirty="0"/>
          </a:p>
        </p:txBody>
      </p:sp>
      <p:sp>
        <p:nvSpPr>
          <p:cNvPr id="14" name="Arc 13"/>
          <p:cNvSpPr/>
          <p:nvPr/>
        </p:nvSpPr>
        <p:spPr>
          <a:xfrm rot="21350559" flipH="1">
            <a:off x="2687359" y="3803890"/>
            <a:ext cx="2520000" cy="2520000"/>
          </a:xfrm>
          <a:prstGeom prst="arc">
            <a:avLst>
              <a:gd name="adj1" fmla="val 6711354"/>
              <a:gd name="adj2" fmla="val 15427565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rc 14"/>
          <p:cNvSpPr/>
          <p:nvPr/>
        </p:nvSpPr>
        <p:spPr>
          <a:xfrm rot="21350559">
            <a:off x="4258157" y="3524660"/>
            <a:ext cx="2520000" cy="2520000"/>
          </a:xfrm>
          <a:prstGeom prst="arc">
            <a:avLst>
              <a:gd name="adj1" fmla="val 6711354"/>
              <a:gd name="adj2" fmla="val 15427565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179512" y="583564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Find perpendicular bisector of these two points.</a:t>
            </a:r>
            <a:endParaRPr lang="en-GB" dirty="0"/>
          </a:p>
        </p:txBody>
      </p:sp>
      <p:cxnSp>
        <p:nvCxnSpPr>
          <p:cNvPr id="18" name="Straight Connector 17"/>
          <p:cNvCxnSpPr/>
          <p:nvPr/>
        </p:nvCxnSpPr>
        <p:spPr>
          <a:xfrm flipH="1" flipV="1">
            <a:off x="4139952" y="1196752"/>
            <a:ext cx="889248" cy="55342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3105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  <p:bldP spid="14" grpId="0" animBg="1"/>
      <p:bldP spid="15" grpId="0" animBg="1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87744"/>
            <a:chOff x="0" y="13335"/>
            <a:chExt cx="9144218" cy="587744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 smtClean="0"/>
                <a:t>Skill #6</a:t>
              </a:r>
              <a:r>
                <a:rPr lang="en-GB" sz="3200" dirty="0" smtClean="0"/>
                <a:t>: </a:t>
              </a:r>
              <a:r>
                <a:rPr lang="en-GB" sz="2800" dirty="0"/>
                <a:t>Construct the perpendicular from a point </a:t>
              </a:r>
              <a:r>
                <a:rPr lang="en-GB" sz="2800" u="sng" dirty="0" smtClean="0"/>
                <a:t>on</a:t>
              </a:r>
              <a:r>
                <a:rPr lang="en-GB" sz="2800" dirty="0" smtClean="0"/>
                <a:t> </a:t>
              </a:r>
              <a:r>
                <a:rPr lang="en-GB" sz="2800" dirty="0"/>
                <a:t>a line 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6" name="Straight Connector 5"/>
          <p:cNvCxnSpPr/>
          <p:nvPr/>
        </p:nvCxnSpPr>
        <p:spPr>
          <a:xfrm flipV="1">
            <a:off x="1090686" y="3243938"/>
            <a:ext cx="6624736" cy="11521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4403054" y="3688364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79512" y="680499"/>
                <a:ext cx="3528392" cy="1138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If the point is on the line, the method is exactly the same.</a:t>
                </a:r>
              </a:p>
              <a:p>
                <a:r>
                  <a:rPr lang="en-GB" sz="1600" dirty="0" smtClean="0"/>
                  <a:t>(And same as constructing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90°</m:t>
                    </m:r>
                  </m:oMath>
                </a14:m>
                <a:r>
                  <a:rPr lang="en-GB" sz="1600" dirty="0" smtClean="0"/>
                  <a:t> angle except you don’t need to extend line)</a:t>
                </a:r>
                <a:endParaRPr lang="en-GB" sz="16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680499"/>
                <a:ext cx="3528392" cy="1138773"/>
              </a:xfrm>
              <a:prstGeom prst="rect">
                <a:avLst/>
              </a:prstGeom>
              <a:blipFill rotWithShape="0">
                <a:blip r:embed="rId2"/>
                <a:stretch>
                  <a:fillRect l="-1382" t="-3226" b="-64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6623303" y="870976"/>
            <a:ext cx="2114934" cy="93610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Click for Step 1</a:t>
            </a:r>
            <a:endParaRPr lang="en-GB" sz="2400" dirty="0"/>
          </a:p>
        </p:txBody>
      </p:sp>
      <p:sp>
        <p:nvSpPr>
          <p:cNvPr id="10" name="Rectangle 9"/>
          <p:cNvSpPr/>
          <p:nvPr/>
        </p:nvSpPr>
        <p:spPr>
          <a:xfrm>
            <a:off x="6623303" y="2041713"/>
            <a:ext cx="2114934" cy="93610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Click for Step 2</a:t>
            </a:r>
            <a:endParaRPr lang="en-GB" sz="2400" dirty="0"/>
          </a:p>
        </p:txBody>
      </p:sp>
      <p:sp>
        <p:nvSpPr>
          <p:cNvPr id="12" name="Arc 11"/>
          <p:cNvSpPr/>
          <p:nvPr/>
        </p:nvSpPr>
        <p:spPr>
          <a:xfrm flipH="1">
            <a:off x="2531066" y="1718889"/>
            <a:ext cx="3960000" cy="3960000"/>
          </a:xfrm>
          <a:prstGeom prst="arc">
            <a:avLst>
              <a:gd name="adj1" fmla="val 157241"/>
              <a:gd name="adj2" fmla="val 1263367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5518157" y="5775235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Centre compass on point and mark two points with the same distance on the line.</a:t>
            </a:r>
            <a:endParaRPr lang="en-GB" dirty="0"/>
          </a:p>
        </p:txBody>
      </p:sp>
      <p:sp>
        <p:nvSpPr>
          <p:cNvPr id="14" name="Arc 13"/>
          <p:cNvSpPr/>
          <p:nvPr/>
        </p:nvSpPr>
        <p:spPr>
          <a:xfrm rot="21350559" flipH="1">
            <a:off x="2458760" y="2711690"/>
            <a:ext cx="2520000" cy="2520000"/>
          </a:xfrm>
          <a:prstGeom prst="arc">
            <a:avLst>
              <a:gd name="adj1" fmla="val 6711354"/>
              <a:gd name="adj2" fmla="val 15427565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rc 14"/>
          <p:cNvSpPr/>
          <p:nvPr/>
        </p:nvSpPr>
        <p:spPr>
          <a:xfrm rot="21350559">
            <a:off x="4029558" y="2432460"/>
            <a:ext cx="2520000" cy="2520000"/>
          </a:xfrm>
          <a:prstGeom prst="arc">
            <a:avLst>
              <a:gd name="adj1" fmla="val 6711354"/>
              <a:gd name="adj2" fmla="val 15427565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179512" y="583564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Find perpendicular bisector of these two points.</a:t>
            </a:r>
            <a:endParaRPr lang="en-GB" dirty="0"/>
          </a:p>
        </p:txBody>
      </p:sp>
      <p:cxnSp>
        <p:nvCxnSpPr>
          <p:cNvPr id="18" name="Straight Connector 17"/>
          <p:cNvCxnSpPr/>
          <p:nvPr/>
        </p:nvCxnSpPr>
        <p:spPr>
          <a:xfrm flipH="1" flipV="1">
            <a:off x="4051121" y="968542"/>
            <a:ext cx="889248" cy="55342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Arc 18"/>
          <p:cNvSpPr/>
          <p:nvPr/>
        </p:nvSpPr>
        <p:spPr>
          <a:xfrm flipH="1">
            <a:off x="2531066" y="1718889"/>
            <a:ext cx="3960000" cy="3960000"/>
          </a:xfrm>
          <a:prstGeom prst="arc">
            <a:avLst>
              <a:gd name="adj1" fmla="val 10543520"/>
              <a:gd name="adj2" fmla="val 11744482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26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 animBg="1"/>
      <p:bldP spid="15" grpId="0" animBg="1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764704"/>
            <a:ext cx="8064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Construct triangles including an equilateral triangle </a:t>
            </a:r>
            <a:endParaRPr lang="en-GB" sz="3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Construct the perpendicular bisector of a given line </a:t>
            </a:r>
            <a:endParaRPr lang="en-GB" sz="3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Construct the perpendicular from a point to a line </a:t>
            </a:r>
            <a:endParaRPr lang="en-GB" sz="3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Construct the perpendicular from a point on a line </a:t>
            </a:r>
            <a:endParaRPr lang="en-GB" sz="3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Construct the bisector of a given angle </a:t>
            </a:r>
            <a:endParaRPr lang="en-GB" sz="3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Construct angles of 60º, 90º , 30º, 45º </a:t>
            </a:r>
            <a:endParaRPr lang="en-GB" sz="3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Construct a regular hexagon inside a circle </a:t>
            </a:r>
            <a:endParaRPr lang="en-GB" sz="3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Construct: </a:t>
            </a: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region bounded by a circle and an intersecting line </a:t>
            </a: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given distance from a point and a given distance from a </a:t>
            </a: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line</a:t>
            </a:r>
            <a:b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equal distances from 2 points or 2 line segments </a:t>
            </a: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regions which may be defined by ‘nearer to’ or ‘greater than’ </a:t>
            </a:r>
            <a:endParaRPr lang="en-GB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4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Overview</a:t>
              </a:r>
              <a:endParaRPr lang="en-GB" sz="3200" dirty="0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6" name="Rectangle 5"/>
          <p:cNvSpPr/>
          <p:nvPr/>
        </p:nvSpPr>
        <p:spPr>
          <a:xfrm>
            <a:off x="156652" y="825664"/>
            <a:ext cx="288032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ym typeface="Wingdings" panose="05000000000000000000" pitchFamily="2" charset="2"/>
              </a:rPr>
              <a:t>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56652" y="1174656"/>
            <a:ext cx="288032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ym typeface="Wingdings" panose="05000000000000000000" pitchFamily="2" charset="2"/>
              </a:rPr>
              <a:t>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56652" y="1529419"/>
            <a:ext cx="288032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ym typeface="Wingdings" panose="05000000000000000000" pitchFamily="2" charset="2"/>
              </a:rPr>
              <a:t>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56652" y="1885658"/>
            <a:ext cx="288032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ym typeface="Wingdings" panose="05000000000000000000" pitchFamily="2" charset="2"/>
              </a:rPr>
              <a:t>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156652" y="2241897"/>
            <a:ext cx="288032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ym typeface="Wingdings" panose="05000000000000000000" pitchFamily="2" charset="2"/>
              </a:rPr>
              <a:t>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156652" y="2598136"/>
            <a:ext cx="288032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ym typeface="Wingdings" panose="05000000000000000000" pitchFamily="2" charset="2"/>
              </a:rPr>
              <a:t>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156652" y="2977046"/>
            <a:ext cx="288032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ym typeface="Wingdings" panose="05000000000000000000" pitchFamily="2" charset="2"/>
              </a:rPr>
              <a:t>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8172400" y="4026034"/>
            <a:ext cx="9704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‘Loci’ stuff we’re doing next lesson.</a:t>
            </a:r>
            <a:endParaRPr lang="en-GB" b="1" dirty="0"/>
          </a:p>
        </p:txBody>
      </p:sp>
      <p:sp>
        <p:nvSpPr>
          <p:cNvPr id="14" name="Left Brace 13"/>
          <p:cNvSpPr/>
          <p:nvPr/>
        </p:nvSpPr>
        <p:spPr>
          <a:xfrm flipH="1">
            <a:off x="7596336" y="3729161"/>
            <a:ext cx="576064" cy="2051199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59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764704"/>
            <a:ext cx="8064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Construct triangles including an equilateral triangle </a:t>
            </a:r>
            <a:endParaRPr lang="en-GB" sz="3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Construct the perpendicular bisector of a given line </a:t>
            </a:r>
            <a:endParaRPr lang="en-GB" sz="3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Construct the perpendicular from a point to a line </a:t>
            </a:r>
            <a:endParaRPr lang="en-GB" sz="3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Construct the perpendicular from a point on a line </a:t>
            </a:r>
            <a:endParaRPr lang="en-GB" sz="3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Construct the bisector of a given angle </a:t>
            </a:r>
            <a:endParaRPr lang="en-GB" sz="3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Construct angles of 60º, 90º , 30º, 45º </a:t>
            </a:r>
            <a:endParaRPr lang="en-GB" sz="3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Construct a regular hexagon inside a circle </a:t>
            </a:r>
            <a:endParaRPr lang="en-GB" sz="3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Construct: </a:t>
            </a: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region bounded by a circle and an intersecting line </a:t>
            </a: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given distance from a point and a given distance from a </a:t>
            </a: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line</a:t>
            </a:r>
            <a:b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GB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equal distances from 2 points or 2 line segments </a:t>
            </a:r>
            <a: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GB" sz="24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regions which may be defined by ‘nearer to’ or ‘greater than’ </a:t>
            </a:r>
            <a:endParaRPr lang="en-GB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4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Everything in the GCSE specification</a:t>
              </a:r>
              <a:endParaRPr lang="en-GB" sz="3200" dirty="0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6179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692696"/>
            <a:ext cx="8118648" cy="4001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000" dirty="0" smtClean="0">
                <a:latin typeface="Wingdings" pitchFamily="2" charset="2"/>
              </a:rPr>
              <a:t>!</a:t>
            </a:r>
            <a:r>
              <a:rPr lang="en-GB" sz="2000" dirty="0" smtClean="0"/>
              <a:t> A </a:t>
            </a:r>
            <a:r>
              <a:rPr lang="en-GB" sz="2000" b="1" dirty="0" smtClean="0"/>
              <a:t>locus of points </a:t>
            </a:r>
            <a:r>
              <a:rPr lang="en-GB" sz="2000" dirty="0" smtClean="0"/>
              <a:t>is a set of points satisfying a certain condition.</a:t>
            </a:r>
            <a:endParaRPr lang="en-GB" sz="2000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6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Loci</a:t>
              </a:r>
              <a:endParaRPr lang="en-GB" sz="3200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8" name="Rectangle 7"/>
          <p:cNvSpPr/>
          <p:nvPr/>
        </p:nvSpPr>
        <p:spPr>
          <a:xfrm>
            <a:off x="0" y="1725687"/>
            <a:ext cx="1547664" cy="43204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Thing A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547664" y="1725687"/>
            <a:ext cx="1512168" cy="43204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Thing B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1365647"/>
            <a:ext cx="3059832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Loci involving: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3059832" y="1725687"/>
            <a:ext cx="1944216" cy="43204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Interpretation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3059832" y="2157735"/>
            <a:ext cx="1944216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 given distance from point A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0" y="2157735"/>
            <a:ext cx="1547664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Point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5004048" y="1725687"/>
            <a:ext cx="4138808" cy="43204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Resulting Locus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1547664" y="2157735"/>
            <a:ext cx="1512168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-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5004048" y="2157735"/>
            <a:ext cx="2736304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/>
          <p:cNvSpPr/>
          <p:nvPr/>
        </p:nvSpPr>
        <p:spPr>
          <a:xfrm>
            <a:off x="5940152" y="2229743"/>
            <a:ext cx="792088" cy="792088"/>
          </a:xfrm>
          <a:prstGeom prst="ellipse">
            <a:avLst/>
          </a:prstGeom>
          <a:ln w="12700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6300192" y="2589783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6300192" y="2373759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</a:t>
            </a:r>
            <a:endParaRPr lang="en-GB" sz="1400" dirty="0"/>
          </a:p>
        </p:txBody>
      </p:sp>
      <p:sp>
        <p:nvSpPr>
          <p:cNvPr id="22" name="Rectangle 21"/>
          <p:cNvSpPr/>
          <p:nvPr/>
        </p:nvSpPr>
        <p:spPr>
          <a:xfrm>
            <a:off x="3059832" y="3093839"/>
            <a:ext cx="1944216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 given distance from line A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0" y="3093839"/>
            <a:ext cx="1547664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Line</a:t>
            </a:r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1547664" y="3093839"/>
            <a:ext cx="1512168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-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5004048" y="3093839"/>
            <a:ext cx="2736304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5796136" y="3287003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</a:t>
            </a:r>
            <a:endParaRPr lang="en-GB" sz="1400" dirty="0"/>
          </a:p>
        </p:txBody>
      </p:sp>
      <p:sp>
        <p:nvSpPr>
          <p:cNvPr id="30" name="Arc 29"/>
          <p:cNvSpPr/>
          <p:nvPr/>
        </p:nvSpPr>
        <p:spPr>
          <a:xfrm rot="5400000">
            <a:off x="6660232" y="3237855"/>
            <a:ext cx="576064" cy="576064"/>
          </a:xfrm>
          <a:prstGeom prst="arc">
            <a:avLst>
              <a:gd name="adj1" fmla="val 10837783"/>
              <a:gd name="adj2" fmla="val 106856"/>
            </a:avLst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5724128" y="3237855"/>
            <a:ext cx="1224136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724128" y="3525887"/>
            <a:ext cx="12241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724128" y="3813919"/>
            <a:ext cx="1224136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Arc 35"/>
          <p:cNvSpPr/>
          <p:nvPr/>
        </p:nvSpPr>
        <p:spPr>
          <a:xfrm rot="16200000">
            <a:off x="5436096" y="3237855"/>
            <a:ext cx="576064" cy="576064"/>
          </a:xfrm>
          <a:prstGeom prst="arc">
            <a:avLst>
              <a:gd name="adj1" fmla="val 10837783"/>
              <a:gd name="adj2" fmla="val 106856"/>
            </a:avLst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3059832" y="4029943"/>
            <a:ext cx="1944216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Equidistant from 2 points or given distance from each point.</a:t>
            </a:r>
            <a:endParaRPr lang="en-GB" sz="1600" dirty="0"/>
          </a:p>
        </p:txBody>
      </p:sp>
      <p:sp>
        <p:nvSpPr>
          <p:cNvPr id="38" name="Rectangle 37"/>
          <p:cNvSpPr/>
          <p:nvPr/>
        </p:nvSpPr>
        <p:spPr>
          <a:xfrm>
            <a:off x="0" y="4029943"/>
            <a:ext cx="1547664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Point</a:t>
            </a:r>
            <a:endParaRPr lang="en-GB" dirty="0"/>
          </a:p>
        </p:txBody>
      </p:sp>
      <p:sp>
        <p:nvSpPr>
          <p:cNvPr id="39" name="Rectangle 38"/>
          <p:cNvSpPr/>
          <p:nvPr/>
        </p:nvSpPr>
        <p:spPr>
          <a:xfrm>
            <a:off x="1547664" y="4029943"/>
            <a:ext cx="1512168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Point</a:t>
            </a:r>
            <a:endParaRPr lang="en-GB" dirty="0"/>
          </a:p>
        </p:txBody>
      </p:sp>
      <p:sp>
        <p:nvSpPr>
          <p:cNvPr id="41" name="Rectangle 40"/>
          <p:cNvSpPr/>
          <p:nvPr/>
        </p:nvSpPr>
        <p:spPr>
          <a:xfrm>
            <a:off x="5004048" y="4029943"/>
            <a:ext cx="2736304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TextBox 41"/>
          <p:cNvSpPr txBox="1"/>
          <p:nvPr/>
        </p:nvSpPr>
        <p:spPr>
          <a:xfrm>
            <a:off x="5220072" y="4245967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</a:t>
            </a:r>
            <a:endParaRPr lang="en-GB" sz="1400" dirty="0"/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5796136" y="4101951"/>
            <a:ext cx="216024" cy="792088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5436096" y="4389983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/>
          <p:cNvSpPr/>
          <p:nvPr/>
        </p:nvSpPr>
        <p:spPr>
          <a:xfrm>
            <a:off x="6300192" y="4606007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6318860" y="4473421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B</a:t>
            </a:r>
            <a:endParaRPr lang="en-GB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6228184" y="4101951"/>
            <a:ext cx="11521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Perpendicular bisector</a:t>
            </a:r>
            <a:endParaRPr lang="en-GB" sz="800" dirty="0"/>
          </a:p>
        </p:txBody>
      </p:sp>
      <p:cxnSp>
        <p:nvCxnSpPr>
          <p:cNvPr id="60" name="Straight Arrow Connector 59"/>
          <p:cNvCxnSpPr/>
          <p:nvPr/>
        </p:nvCxnSpPr>
        <p:spPr>
          <a:xfrm flipH="1">
            <a:off x="5951220" y="4203690"/>
            <a:ext cx="335280" cy="3149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3059832" y="4966047"/>
            <a:ext cx="1944216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Equidistant from 2 lines</a:t>
            </a:r>
            <a:endParaRPr lang="en-GB" dirty="0"/>
          </a:p>
        </p:txBody>
      </p:sp>
      <p:sp>
        <p:nvSpPr>
          <p:cNvPr id="64" name="Rectangle 63"/>
          <p:cNvSpPr/>
          <p:nvPr/>
        </p:nvSpPr>
        <p:spPr>
          <a:xfrm>
            <a:off x="0" y="4966047"/>
            <a:ext cx="1547664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Line</a:t>
            </a:r>
            <a:endParaRPr lang="en-GB" dirty="0"/>
          </a:p>
        </p:txBody>
      </p:sp>
      <p:sp>
        <p:nvSpPr>
          <p:cNvPr id="65" name="Rectangle 64"/>
          <p:cNvSpPr/>
          <p:nvPr/>
        </p:nvSpPr>
        <p:spPr>
          <a:xfrm>
            <a:off x="1547664" y="4966047"/>
            <a:ext cx="1512168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Line</a:t>
            </a:r>
            <a:endParaRPr lang="en-GB" dirty="0"/>
          </a:p>
        </p:txBody>
      </p:sp>
      <p:sp>
        <p:nvSpPr>
          <p:cNvPr id="67" name="Rectangle 66"/>
          <p:cNvSpPr/>
          <p:nvPr/>
        </p:nvSpPr>
        <p:spPr>
          <a:xfrm>
            <a:off x="5004048" y="4966047"/>
            <a:ext cx="2736304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75" name="Straight Connector 74"/>
          <p:cNvCxnSpPr/>
          <p:nvPr/>
        </p:nvCxnSpPr>
        <p:spPr>
          <a:xfrm flipV="1">
            <a:off x="5580112" y="5110063"/>
            <a:ext cx="1008112" cy="5040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580112" y="5614119"/>
            <a:ext cx="1224136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5580112" y="5394960"/>
            <a:ext cx="1110248" cy="219159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5902052" y="5079583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</a:t>
            </a:r>
            <a:endParaRPr lang="en-GB" sz="1400" dirty="0"/>
          </a:p>
        </p:txBody>
      </p:sp>
      <p:sp>
        <p:nvSpPr>
          <p:cNvPr id="84" name="TextBox 83"/>
          <p:cNvSpPr txBox="1"/>
          <p:nvPr/>
        </p:nvSpPr>
        <p:spPr>
          <a:xfrm>
            <a:off x="6012160" y="5614119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B</a:t>
            </a:r>
            <a:endParaRPr lang="en-GB" sz="1400" dirty="0"/>
          </a:p>
        </p:txBody>
      </p:sp>
      <p:sp>
        <p:nvSpPr>
          <p:cNvPr id="85" name="TextBox 84"/>
          <p:cNvSpPr txBox="1"/>
          <p:nvPr/>
        </p:nvSpPr>
        <p:spPr>
          <a:xfrm>
            <a:off x="6660232" y="5182071"/>
            <a:ext cx="7920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Angle bisector</a:t>
            </a:r>
            <a:endParaRPr lang="en-GB" sz="800" dirty="0"/>
          </a:p>
        </p:txBody>
      </p:sp>
      <p:cxnSp>
        <p:nvCxnSpPr>
          <p:cNvPr id="86" name="Straight Arrow Connector 85"/>
          <p:cNvCxnSpPr/>
          <p:nvPr/>
        </p:nvCxnSpPr>
        <p:spPr>
          <a:xfrm flipH="1">
            <a:off x="6549390" y="5271135"/>
            <a:ext cx="180976" cy="1314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/>
          <p:cNvSpPr/>
          <p:nvPr/>
        </p:nvSpPr>
        <p:spPr>
          <a:xfrm>
            <a:off x="3059832" y="5902151"/>
            <a:ext cx="1944216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Equidistant from point A and line B</a:t>
            </a:r>
            <a:endParaRPr lang="en-GB" dirty="0"/>
          </a:p>
        </p:txBody>
      </p:sp>
      <p:sp>
        <p:nvSpPr>
          <p:cNvPr id="101" name="Rectangle 100"/>
          <p:cNvSpPr/>
          <p:nvPr/>
        </p:nvSpPr>
        <p:spPr>
          <a:xfrm>
            <a:off x="0" y="5902151"/>
            <a:ext cx="1547664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Point</a:t>
            </a:r>
            <a:endParaRPr lang="en-GB" dirty="0"/>
          </a:p>
        </p:txBody>
      </p:sp>
      <p:sp>
        <p:nvSpPr>
          <p:cNvPr id="102" name="Rectangle 101"/>
          <p:cNvSpPr/>
          <p:nvPr/>
        </p:nvSpPr>
        <p:spPr>
          <a:xfrm>
            <a:off x="1547664" y="5902151"/>
            <a:ext cx="1512168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Line</a:t>
            </a:r>
            <a:endParaRPr lang="en-GB" dirty="0"/>
          </a:p>
        </p:txBody>
      </p:sp>
      <p:sp>
        <p:nvSpPr>
          <p:cNvPr id="104" name="Rectangle 103"/>
          <p:cNvSpPr/>
          <p:nvPr/>
        </p:nvSpPr>
        <p:spPr>
          <a:xfrm>
            <a:off x="5004048" y="5902151"/>
            <a:ext cx="2736304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05" name="Straight Connector 104"/>
          <p:cNvCxnSpPr/>
          <p:nvPr/>
        </p:nvCxnSpPr>
        <p:spPr>
          <a:xfrm>
            <a:off x="5580112" y="6669360"/>
            <a:ext cx="136815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6948264" y="6453336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B</a:t>
            </a:r>
            <a:endParaRPr lang="en-GB" sz="1400" dirty="0"/>
          </a:p>
        </p:txBody>
      </p:sp>
      <p:sp>
        <p:nvSpPr>
          <p:cNvPr id="110" name="TextBox 109"/>
          <p:cNvSpPr txBox="1"/>
          <p:nvPr/>
        </p:nvSpPr>
        <p:spPr>
          <a:xfrm>
            <a:off x="6948264" y="6165304"/>
            <a:ext cx="7200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Parabola</a:t>
            </a:r>
            <a:endParaRPr lang="en-GB" sz="800" dirty="0"/>
          </a:p>
        </p:txBody>
      </p:sp>
      <p:sp>
        <p:nvSpPr>
          <p:cNvPr id="114" name="Oval 113"/>
          <p:cNvSpPr/>
          <p:nvPr/>
        </p:nvSpPr>
        <p:spPr>
          <a:xfrm>
            <a:off x="6212056" y="6062816"/>
            <a:ext cx="72008" cy="720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TextBox 114"/>
          <p:cNvSpPr txBox="1"/>
          <p:nvPr/>
        </p:nvSpPr>
        <p:spPr>
          <a:xfrm>
            <a:off x="6300192" y="5949280"/>
            <a:ext cx="21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</a:t>
            </a:r>
            <a:endParaRPr lang="en-GB" sz="1400" dirty="0"/>
          </a:p>
        </p:txBody>
      </p:sp>
      <p:sp>
        <p:nvSpPr>
          <p:cNvPr id="116" name="Freeform 115"/>
          <p:cNvSpPr/>
          <p:nvPr/>
        </p:nvSpPr>
        <p:spPr>
          <a:xfrm>
            <a:off x="5725160" y="6075680"/>
            <a:ext cx="1076960" cy="340360"/>
          </a:xfrm>
          <a:custGeom>
            <a:avLst/>
            <a:gdLst>
              <a:gd name="connsiteX0" fmla="*/ 0 w 1076960"/>
              <a:gd name="connsiteY0" fmla="*/ 0 h 340360"/>
              <a:gd name="connsiteX1" fmla="*/ 96520 w 1076960"/>
              <a:gd name="connsiteY1" fmla="*/ 127000 h 340360"/>
              <a:gd name="connsiteX2" fmla="*/ 208280 w 1076960"/>
              <a:gd name="connsiteY2" fmla="*/ 233680 h 340360"/>
              <a:gd name="connsiteX3" fmla="*/ 304800 w 1076960"/>
              <a:gd name="connsiteY3" fmla="*/ 289560 h 340360"/>
              <a:gd name="connsiteX4" fmla="*/ 401320 w 1076960"/>
              <a:gd name="connsiteY4" fmla="*/ 330200 h 340360"/>
              <a:gd name="connsiteX5" fmla="*/ 543560 w 1076960"/>
              <a:gd name="connsiteY5" fmla="*/ 340360 h 340360"/>
              <a:gd name="connsiteX6" fmla="*/ 675640 w 1076960"/>
              <a:gd name="connsiteY6" fmla="*/ 330200 h 340360"/>
              <a:gd name="connsiteX7" fmla="*/ 777240 w 1076960"/>
              <a:gd name="connsiteY7" fmla="*/ 304800 h 340360"/>
              <a:gd name="connsiteX8" fmla="*/ 868680 w 1076960"/>
              <a:gd name="connsiteY8" fmla="*/ 254000 h 340360"/>
              <a:gd name="connsiteX9" fmla="*/ 965200 w 1076960"/>
              <a:gd name="connsiteY9" fmla="*/ 177800 h 340360"/>
              <a:gd name="connsiteX10" fmla="*/ 1076960 w 1076960"/>
              <a:gd name="connsiteY10" fmla="*/ 0 h 340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76960" h="340360">
                <a:moveTo>
                  <a:pt x="0" y="0"/>
                </a:moveTo>
                <a:cubicBezTo>
                  <a:pt x="30903" y="44026"/>
                  <a:pt x="61807" y="88053"/>
                  <a:pt x="96520" y="127000"/>
                </a:cubicBezTo>
                <a:cubicBezTo>
                  <a:pt x="131233" y="165947"/>
                  <a:pt x="173567" y="206587"/>
                  <a:pt x="208280" y="233680"/>
                </a:cubicBezTo>
                <a:cubicBezTo>
                  <a:pt x="242993" y="260773"/>
                  <a:pt x="272627" y="273473"/>
                  <a:pt x="304800" y="289560"/>
                </a:cubicBezTo>
                <a:cubicBezTo>
                  <a:pt x="336973" y="305647"/>
                  <a:pt x="361527" y="321733"/>
                  <a:pt x="401320" y="330200"/>
                </a:cubicBezTo>
                <a:cubicBezTo>
                  <a:pt x="441113" y="338667"/>
                  <a:pt x="497840" y="340360"/>
                  <a:pt x="543560" y="340360"/>
                </a:cubicBezTo>
                <a:cubicBezTo>
                  <a:pt x="589280" y="340360"/>
                  <a:pt x="636693" y="336127"/>
                  <a:pt x="675640" y="330200"/>
                </a:cubicBezTo>
                <a:cubicBezTo>
                  <a:pt x="714587" y="324273"/>
                  <a:pt x="745067" y="317500"/>
                  <a:pt x="777240" y="304800"/>
                </a:cubicBezTo>
                <a:cubicBezTo>
                  <a:pt x="809413" y="292100"/>
                  <a:pt x="837353" y="275167"/>
                  <a:pt x="868680" y="254000"/>
                </a:cubicBezTo>
                <a:cubicBezTo>
                  <a:pt x="900007" y="232833"/>
                  <a:pt x="930487" y="220133"/>
                  <a:pt x="965200" y="177800"/>
                </a:cubicBezTo>
                <a:cubicBezTo>
                  <a:pt x="999913" y="135467"/>
                  <a:pt x="1038436" y="67733"/>
                  <a:pt x="1076960" y="0"/>
                </a:cubicBezTo>
              </a:path>
            </a:pathLst>
          </a:cu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7" name="Straight Arrow Connector 116"/>
          <p:cNvCxnSpPr/>
          <p:nvPr/>
        </p:nvCxnSpPr>
        <p:spPr>
          <a:xfrm flipH="1" flipV="1">
            <a:off x="6761480" y="6192520"/>
            <a:ext cx="203200" cy="863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5004048" y="2132856"/>
            <a:ext cx="4138808" cy="9361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5004048" y="3068960"/>
            <a:ext cx="4138808" cy="9361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5004048" y="5877272"/>
            <a:ext cx="4138808" cy="98072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72" name="Arc 71"/>
          <p:cNvSpPr/>
          <p:nvPr/>
        </p:nvSpPr>
        <p:spPr>
          <a:xfrm>
            <a:off x="4932040" y="3861048"/>
            <a:ext cx="1080000" cy="1080000"/>
          </a:xfrm>
          <a:prstGeom prst="arc">
            <a:avLst>
              <a:gd name="adj1" fmla="val 19586455"/>
              <a:gd name="adj2" fmla="val 3800775"/>
            </a:avLst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Arc 72"/>
          <p:cNvSpPr/>
          <p:nvPr/>
        </p:nvSpPr>
        <p:spPr>
          <a:xfrm>
            <a:off x="5796136" y="4077072"/>
            <a:ext cx="1080000" cy="1080000"/>
          </a:xfrm>
          <a:prstGeom prst="arc">
            <a:avLst>
              <a:gd name="adj1" fmla="val 9038054"/>
              <a:gd name="adj2" fmla="val 14557365"/>
            </a:avLst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Rectangle 121"/>
          <p:cNvSpPr/>
          <p:nvPr/>
        </p:nvSpPr>
        <p:spPr>
          <a:xfrm>
            <a:off x="5004048" y="4005064"/>
            <a:ext cx="4138808" cy="9361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76" name="Arc 75"/>
          <p:cNvSpPr/>
          <p:nvPr/>
        </p:nvSpPr>
        <p:spPr>
          <a:xfrm>
            <a:off x="5796136" y="4941168"/>
            <a:ext cx="648072" cy="648072"/>
          </a:xfrm>
          <a:prstGeom prst="arc">
            <a:avLst>
              <a:gd name="adj1" fmla="val 1001249"/>
              <a:gd name="adj2" fmla="val 7992198"/>
            </a:avLst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Arc 77"/>
          <p:cNvSpPr/>
          <p:nvPr/>
        </p:nvSpPr>
        <p:spPr>
          <a:xfrm>
            <a:off x="5885696" y="5402962"/>
            <a:ext cx="648072" cy="648072"/>
          </a:xfrm>
          <a:prstGeom prst="arc">
            <a:avLst>
              <a:gd name="adj1" fmla="val 11970872"/>
              <a:gd name="adj2" fmla="val 19577401"/>
            </a:avLst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Rectangle 122"/>
          <p:cNvSpPr/>
          <p:nvPr/>
        </p:nvSpPr>
        <p:spPr>
          <a:xfrm>
            <a:off x="5004048" y="4941168"/>
            <a:ext cx="4138808" cy="9361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512076" y="1068418"/>
            <a:ext cx="4878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 can use our constructions from last lesson to find the loci satisfying certain conditions…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</p:childTnLst>
        </p:cTn>
      </p:par>
    </p:tnLst>
    <p:bldLst>
      <p:bldP spid="120" grpId="0" animBg="1"/>
      <p:bldP spid="121" grpId="0" animBg="1"/>
      <p:bldP spid="124" grpId="0" animBg="1"/>
      <p:bldP spid="122" grpId="0" animBg="1"/>
      <p:bldP spid="12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Freeform 55"/>
          <p:cNvSpPr/>
          <p:nvPr/>
        </p:nvSpPr>
        <p:spPr>
          <a:xfrm>
            <a:off x="936434" y="4219460"/>
            <a:ext cx="2622014" cy="1112704"/>
          </a:xfrm>
          <a:custGeom>
            <a:avLst/>
            <a:gdLst>
              <a:gd name="connsiteX0" fmla="*/ 0 w 2622014"/>
              <a:gd name="connsiteY0" fmla="*/ 1112704 h 1112704"/>
              <a:gd name="connsiteX1" fmla="*/ 2622014 w 2622014"/>
              <a:gd name="connsiteY1" fmla="*/ 1002535 h 1112704"/>
              <a:gd name="connsiteX2" fmla="*/ 2489812 w 2622014"/>
              <a:gd name="connsiteY2" fmla="*/ 0 h 1112704"/>
              <a:gd name="connsiteX3" fmla="*/ 0 w 2622014"/>
              <a:gd name="connsiteY3" fmla="*/ 1112704 h 1112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2014" h="1112704">
                <a:moveTo>
                  <a:pt x="0" y="1112704"/>
                </a:moveTo>
                <a:lnTo>
                  <a:pt x="2622014" y="1002535"/>
                </a:lnTo>
                <a:lnTo>
                  <a:pt x="2489812" y="0"/>
                </a:lnTo>
                <a:lnTo>
                  <a:pt x="0" y="1112704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2" name="Group 21"/>
          <p:cNvGrpSpPr/>
          <p:nvPr/>
        </p:nvGrpSpPr>
        <p:grpSpPr>
          <a:xfrm>
            <a:off x="4463988" y="1395687"/>
            <a:ext cx="4068452" cy="1736792"/>
            <a:chOff x="1259632" y="2132856"/>
            <a:chExt cx="6696744" cy="3240360"/>
          </a:xfrm>
        </p:grpSpPr>
        <p:sp>
          <p:nvSpPr>
            <p:cNvPr id="23" name="Pie 22"/>
            <p:cNvSpPr/>
            <p:nvPr/>
          </p:nvSpPr>
          <p:spPr>
            <a:xfrm flipH="1">
              <a:off x="4499992" y="2132856"/>
              <a:ext cx="3456384" cy="3240360"/>
            </a:xfrm>
            <a:prstGeom prst="pie">
              <a:avLst>
                <a:gd name="adj1" fmla="val 5397848"/>
                <a:gd name="adj2" fmla="val 16200000"/>
              </a:avLst>
            </a:prstGeom>
            <a:solidFill>
              <a:schemeClr val="bg1">
                <a:lumMod val="65000"/>
                <a:alpha val="61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/>
            <p:cNvSpPr/>
            <p:nvPr/>
          </p:nvSpPr>
          <p:spPr>
            <a:xfrm flipH="1">
              <a:off x="2987824" y="2132856"/>
              <a:ext cx="3240360" cy="3240360"/>
            </a:xfrm>
            <a:prstGeom prst="rect">
              <a:avLst/>
            </a:prstGeom>
            <a:solidFill>
              <a:schemeClr val="bg1">
                <a:lumMod val="65000"/>
                <a:alpha val="61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Pie 24"/>
            <p:cNvSpPr/>
            <p:nvPr/>
          </p:nvSpPr>
          <p:spPr>
            <a:xfrm>
              <a:off x="1259632" y="2132856"/>
              <a:ext cx="3456384" cy="3240360"/>
            </a:xfrm>
            <a:prstGeom prst="pie">
              <a:avLst>
                <a:gd name="adj1" fmla="val 5397848"/>
                <a:gd name="adj2" fmla="val 16200000"/>
              </a:avLst>
            </a:prstGeom>
            <a:solidFill>
              <a:schemeClr val="bg1">
                <a:lumMod val="65000"/>
                <a:alpha val="61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Oval 11"/>
          <p:cNvSpPr/>
          <p:nvPr/>
        </p:nvSpPr>
        <p:spPr>
          <a:xfrm>
            <a:off x="719572" y="1484784"/>
            <a:ext cx="1800200" cy="1800200"/>
          </a:xfrm>
          <a:prstGeom prst="ellipse">
            <a:avLst/>
          </a:prstGeom>
          <a:solidFill>
            <a:schemeClr val="bg1">
              <a:lumMod val="65000"/>
              <a:alpha val="61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Regions satisfying descriptions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251520" y="673196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Loci can also be </a:t>
            </a:r>
            <a:r>
              <a:rPr lang="en-GB" sz="2000" b="1" u="sng" dirty="0" smtClean="0"/>
              <a:t>regions</a:t>
            </a:r>
            <a:r>
              <a:rPr lang="en-GB" sz="2000" dirty="0" smtClean="0"/>
              <a:t> satisfying certain descriptions.</a:t>
            </a:r>
            <a:endParaRPr lang="en-GB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3310326"/>
            <a:ext cx="31683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 goat is attached to a post, by a rope of length 3m. Shade the locus representing the points the goat can reach. </a:t>
            </a:r>
            <a:endParaRPr lang="en-GB" sz="1400" dirty="0"/>
          </a:p>
        </p:txBody>
      </p:sp>
      <p:pic>
        <p:nvPicPr>
          <p:cNvPr id="8" name="Picture 2" descr="https://encrypted-tbn2.gstatic.com/images?q=tbn:ANd9GcTU9cqAwhCwubyOXV_iMTbpQxpDA51TCtovoXlI5jRKR2s5z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1192" y="1395687"/>
            <a:ext cx="360040" cy="422656"/>
          </a:xfrm>
          <a:prstGeom prst="rect">
            <a:avLst/>
          </a:prstGeom>
          <a:noFill/>
        </p:spPr>
      </p:pic>
      <p:sp>
        <p:nvSpPr>
          <p:cNvPr id="9" name="Oval 8"/>
          <p:cNvSpPr/>
          <p:nvPr/>
        </p:nvSpPr>
        <p:spPr>
          <a:xfrm>
            <a:off x="1511660" y="2307153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619672" y="1590556"/>
            <a:ext cx="488238" cy="7824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663788" y="2514914"/>
            <a:ext cx="1224136" cy="64807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Click to </a:t>
            </a:r>
            <a:r>
              <a:rPr lang="en-GB" dirty="0" err="1" smtClean="0"/>
              <a:t>Broshade</a:t>
            </a:r>
            <a:endParaRPr lang="en-GB" dirty="0"/>
          </a:p>
        </p:txBody>
      </p:sp>
      <p:sp>
        <p:nvSpPr>
          <p:cNvPr id="14" name="Rounded Rectangular Callout 13"/>
          <p:cNvSpPr/>
          <p:nvPr/>
        </p:nvSpPr>
        <p:spPr>
          <a:xfrm>
            <a:off x="2518646" y="1302524"/>
            <a:ext cx="757210" cy="288032"/>
          </a:xfrm>
          <a:prstGeom prst="wedgeRoundRectCallout">
            <a:avLst>
              <a:gd name="adj1" fmla="val -59842"/>
              <a:gd name="adj2" fmla="val 96010"/>
              <a:gd name="adj3" fmla="val 16667"/>
            </a:avLst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Moo!</a:t>
            </a:r>
            <a:endParaRPr lang="en-GB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1763688" y="19685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3m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293504" y="3195958"/>
            <a:ext cx="45406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A goat is now attached to a metal bar, by a rope of length 3m. The rope is attached to the bar by a ring, which is allowed to move freely along the </a:t>
            </a:r>
            <a:r>
              <a:rPr lang="en-GB" sz="1600" dirty="0" smtClean="0"/>
              <a:t>bar. Shade </a:t>
            </a:r>
            <a:r>
              <a:rPr lang="en-GB" sz="1600" dirty="0" smtClean="0"/>
              <a:t>the locus representing the points the goat can reach. </a:t>
            </a:r>
            <a:endParaRPr lang="en-GB" sz="1600" dirty="0"/>
          </a:p>
        </p:txBody>
      </p:sp>
      <p:pic>
        <p:nvPicPr>
          <p:cNvPr id="17" name="Picture 2" descr="https://encrypted-tbn2.gstatic.com/images?q=tbn:ANd9GcTU9cqAwhCwubyOXV_iMTbpQxpDA51TCtovoXlI5jRKR2s5z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5104" y="1186871"/>
            <a:ext cx="518763" cy="608983"/>
          </a:xfrm>
          <a:prstGeom prst="rect">
            <a:avLst/>
          </a:prstGeom>
          <a:noFill/>
        </p:spPr>
      </p:pic>
      <p:cxnSp>
        <p:nvCxnSpPr>
          <p:cNvPr id="18" name="Straight Connector 17"/>
          <p:cNvCxnSpPr>
            <a:stCxn id="24" idx="1"/>
          </p:cNvCxnSpPr>
          <p:nvPr/>
        </p:nvCxnSpPr>
        <p:spPr>
          <a:xfrm flipV="1">
            <a:off x="7482517" y="1607015"/>
            <a:ext cx="801968" cy="6570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449040" y="163155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3m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6188900" y="1145350"/>
            <a:ext cx="1080120" cy="64807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Click to </a:t>
            </a:r>
            <a:r>
              <a:rPr lang="en-GB" dirty="0" err="1" smtClean="0"/>
              <a:t>Broshade</a:t>
            </a:r>
            <a:endParaRPr lang="en-GB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5513911" y="2284492"/>
            <a:ext cx="1968606" cy="22661"/>
          </a:xfrm>
          <a:prstGeom prst="line">
            <a:avLst/>
          </a:prstGeom>
          <a:ln w="234950" cap="rnd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696236" y="4424134"/>
            <a:ext cx="2232248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600" dirty="0" smtClean="0"/>
              <a:t>Common schoolboy error: Thinking the locus will be oval in shape.</a:t>
            </a:r>
            <a:endParaRPr lang="en-GB" sz="1600" dirty="0"/>
          </a:p>
        </p:txBody>
      </p:sp>
      <p:grpSp>
        <p:nvGrpSpPr>
          <p:cNvPr id="54" name="Group 53"/>
          <p:cNvGrpSpPr/>
          <p:nvPr/>
        </p:nvGrpSpPr>
        <p:grpSpPr>
          <a:xfrm>
            <a:off x="-1120322" y="2648976"/>
            <a:ext cx="5345069" cy="5283291"/>
            <a:chOff x="-2589222" y="5984939"/>
            <a:chExt cx="8129441" cy="6331172"/>
          </a:xfrm>
        </p:grpSpPr>
        <p:cxnSp>
          <p:nvCxnSpPr>
            <p:cNvPr id="42" name="Straight Connector 41"/>
            <p:cNvCxnSpPr/>
            <p:nvPr/>
          </p:nvCxnSpPr>
          <p:spPr>
            <a:xfrm flipV="1">
              <a:off x="488159" y="7855537"/>
              <a:ext cx="3805345" cy="134714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511019" y="9210297"/>
              <a:ext cx="3850764" cy="130191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488159" y="9035037"/>
              <a:ext cx="5052060" cy="167640"/>
            </a:xfrm>
            <a:prstGeom prst="line">
              <a:avLst/>
            </a:prstGeom>
            <a:ln w="127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Arc 44"/>
            <p:cNvSpPr/>
            <p:nvPr/>
          </p:nvSpPr>
          <p:spPr>
            <a:xfrm>
              <a:off x="1841503" y="6546001"/>
              <a:ext cx="3024000" cy="3024000"/>
            </a:xfrm>
            <a:prstGeom prst="arc">
              <a:avLst>
                <a:gd name="adj1" fmla="val 769471"/>
                <a:gd name="adj2" fmla="val 9144828"/>
              </a:avLst>
            </a:prstGeom>
            <a:noFill/>
            <a:ln w="31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Arc 45"/>
            <p:cNvSpPr/>
            <p:nvPr/>
          </p:nvSpPr>
          <p:spPr>
            <a:xfrm>
              <a:off x="1913511" y="8634233"/>
              <a:ext cx="3024000" cy="3024000"/>
            </a:xfrm>
            <a:prstGeom prst="arc">
              <a:avLst>
                <a:gd name="adj1" fmla="val 12812763"/>
                <a:gd name="adj2" fmla="val 19423581"/>
              </a:avLst>
            </a:prstGeom>
            <a:noFill/>
            <a:ln w="31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174807" y="7909351"/>
              <a:ext cx="4320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/>
                <a:t>A</a:t>
              </a:r>
              <a:endParaRPr lang="en-GB" sz="28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354686" y="10072813"/>
              <a:ext cx="4320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 smtClean="0"/>
                <a:t>B</a:t>
              </a:r>
              <a:endParaRPr lang="en-GB" sz="2800" dirty="0"/>
            </a:p>
          </p:txBody>
        </p:sp>
        <p:sp>
          <p:nvSpPr>
            <p:cNvPr id="50" name="Arc 49"/>
            <p:cNvSpPr/>
            <p:nvPr/>
          </p:nvSpPr>
          <p:spPr>
            <a:xfrm>
              <a:off x="-2589222" y="5984939"/>
              <a:ext cx="6120000" cy="6120000"/>
            </a:xfrm>
            <a:prstGeom prst="arc">
              <a:avLst>
                <a:gd name="adj1" fmla="val 20035167"/>
                <a:gd name="adj2" fmla="val 20693737"/>
              </a:avLst>
            </a:prstGeom>
            <a:noFill/>
            <a:ln w="31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Arc 50"/>
            <p:cNvSpPr/>
            <p:nvPr/>
          </p:nvSpPr>
          <p:spPr>
            <a:xfrm>
              <a:off x="-2553219" y="6196111"/>
              <a:ext cx="6120000" cy="6120000"/>
            </a:xfrm>
            <a:prstGeom prst="arc">
              <a:avLst>
                <a:gd name="adj1" fmla="val 1031505"/>
                <a:gd name="adj2" fmla="val 1604767"/>
              </a:avLst>
            </a:prstGeom>
            <a:noFill/>
            <a:ln w="31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4431404" y="4547735"/>
            <a:ext cx="21324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Shade the region consisting of points which are closer to line A than to line B.</a:t>
            </a:r>
            <a:endParaRPr lang="en-GB" sz="1600" dirty="0"/>
          </a:p>
        </p:txBody>
      </p:sp>
      <p:sp>
        <p:nvSpPr>
          <p:cNvPr id="57" name="Rectangle 56"/>
          <p:cNvSpPr/>
          <p:nvPr/>
        </p:nvSpPr>
        <p:spPr>
          <a:xfrm>
            <a:off x="4253789" y="5778863"/>
            <a:ext cx="1224136" cy="64807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Click to </a:t>
            </a:r>
            <a:r>
              <a:rPr lang="en-GB" dirty="0" err="1" smtClean="0"/>
              <a:t>Broshade</a:t>
            </a:r>
            <a:endParaRPr lang="en-GB" dirty="0"/>
          </a:p>
        </p:txBody>
      </p:sp>
      <p:sp>
        <p:nvSpPr>
          <p:cNvPr id="58" name="TextBox 57"/>
          <p:cNvSpPr txBox="1"/>
          <p:nvPr/>
        </p:nvSpPr>
        <p:spPr>
          <a:xfrm>
            <a:off x="5832381" y="5825893"/>
            <a:ext cx="2574899" cy="83099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600" dirty="0" smtClean="0"/>
              <a:t>As always, you MUST show construction lines or you will be given no credit.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630173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</p:childTnLst>
        </p:cTn>
      </p:par>
    </p:tnLst>
    <p:bldLst>
      <p:bldP spid="56" grpId="0" animBg="1"/>
      <p:bldP spid="12" grpId="0" animBg="1"/>
      <p:bldP spid="26" grpId="0" animBg="1"/>
      <p:bldP spid="5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971600" y="692696"/>
                <a:ext cx="727280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I’m at most 2m </a:t>
                </a:r>
                <a:r>
                  <a:rPr lang="en-GB" dirty="0" smtClean="0"/>
                  <a:t>away from the walls of a building. </a:t>
                </a:r>
                <a:r>
                  <a:rPr lang="en-GB" dirty="0" smtClean="0"/>
                  <a:t>Mark this region with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dirty="0" smtClean="0"/>
                  <a:t>.</a:t>
                </a:r>
                <a:endParaRPr lang="en-GB" dirty="0" smtClean="0"/>
              </a:p>
              <a:p>
                <a:r>
                  <a:rPr lang="en-GB" b="1" dirty="0" smtClean="0"/>
                  <a:t>Copy the diagram (to scale) and draw the locus. Ensure you use a compass.</a:t>
                </a:r>
                <a:endParaRPr lang="en-GB" b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692696"/>
                <a:ext cx="7272808" cy="646331"/>
              </a:xfrm>
              <a:prstGeom prst="rect">
                <a:avLst/>
              </a:prstGeom>
              <a:blipFill rotWithShape="0">
                <a:blip r:embed="rId2"/>
                <a:stretch>
                  <a:fillRect l="-671" t="-5660" r="-419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3563888" y="2132856"/>
            <a:ext cx="230425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3563888" y="4869160"/>
            <a:ext cx="230425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771800" y="2132856"/>
            <a:ext cx="792088" cy="3456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Arc 5"/>
          <p:cNvSpPr/>
          <p:nvPr/>
        </p:nvSpPr>
        <p:spPr>
          <a:xfrm>
            <a:off x="2123728" y="1484784"/>
            <a:ext cx="1368000" cy="1368152"/>
          </a:xfrm>
          <a:prstGeom prst="arc">
            <a:avLst>
              <a:gd name="adj1" fmla="val 10837783"/>
              <a:gd name="adj2" fmla="val 16123632"/>
            </a:avLst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c 6"/>
          <p:cNvSpPr/>
          <p:nvPr/>
        </p:nvSpPr>
        <p:spPr>
          <a:xfrm rot="5400000">
            <a:off x="5148064" y="1484784"/>
            <a:ext cx="1368000" cy="1368152"/>
          </a:xfrm>
          <a:prstGeom prst="arc">
            <a:avLst>
              <a:gd name="adj1" fmla="val 10837783"/>
              <a:gd name="adj2" fmla="val 16123632"/>
            </a:avLst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Arc 7"/>
          <p:cNvSpPr/>
          <p:nvPr/>
        </p:nvSpPr>
        <p:spPr>
          <a:xfrm rot="10800000">
            <a:off x="5220072" y="4941168"/>
            <a:ext cx="1368000" cy="1368152"/>
          </a:xfrm>
          <a:prstGeom prst="arc">
            <a:avLst>
              <a:gd name="adj1" fmla="val 10837783"/>
              <a:gd name="adj2" fmla="val 16123632"/>
            </a:avLst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rc 8"/>
          <p:cNvSpPr/>
          <p:nvPr/>
        </p:nvSpPr>
        <p:spPr>
          <a:xfrm rot="10800000">
            <a:off x="5148064" y="2132856"/>
            <a:ext cx="1368000" cy="1368152"/>
          </a:xfrm>
          <a:prstGeom prst="arc">
            <a:avLst>
              <a:gd name="adj1" fmla="val 10837783"/>
              <a:gd name="adj2" fmla="val 16123632"/>
            </a:avLst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c 9"/>
          <p:cNvSpPr/>
          <p:nvPr/>
        </p:nvSpPr>
        <p:spPr>
          <a:xfrm rot="5400000">
            <a:off x="5220148" y="4221012"/>
            <a:ext cx="1368000" cy="1368152"/>
          </a:xfrm>
          <a:prstGeom prst="arc">
            <a:avLst>
              <a:gd name="adj1" fmla="val 10837783"/>
              <a:gd name="adj2" fmla="val 16123632"/>
            </a:avLst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rc 10"/>
          <p:cNvSpPr/>
          <p:nvPr/>
        </p:nvSpPr>
        <p:spPr>
          <a:xfrm rot="16200000">
            <a:off x="2123804" y="4941092"/>
            <a:ext cx="1368000" cy="1368152"/>
          </a:xfrm>
          <a:prstGeom prst="arc">
            <a:avLst>
              <a:gd name="adj1" fmla="val 10837783"/>
              <a:gd name="adj2" fmla="val 16123632"/>
            </a:avLst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>
            <a:stCxn id="6" idx="0"/>
            <a:endCxn id="11" idx="2"/>
          </p:cNvCxnSpPr>
          <p:nvPr/>
        </p:nvCxnSpPr>
        <p:spPr>
          <a:xfrm>
            <a:off x="2123769" y="2161343"/>
            <a:ext cx="128" cy="3479019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2"/>
            <a:endCxn id="7" idx="0"/>
          </p:cNvCxnSpPr>
          <p:nvPr/>
        </p:nvCxnSpPr>
        <p:spPr>
          <a:xfrm flipV="1">
            <a:off x="2792534" y="1484901"/>
            <a:ext cx="3047047" cy="52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9" idx="0"/>
            <a:endCxn id="7" idx="2"/>
          </p:cNvCxnSpPr>
          <p:nvPr/>
        </p:nvCxnSpPr>
        <p:spPr>
          <a:xfrm flipH="1" flipV="1">
            <a:off x="6515971" y="2153666"/>
            <a:ext cx="52" cy="670783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9" idx="2"/>
          </p:cNvCxnSpPr>
          <p:nvPr/>
        </p:nvCxnSpPr>
        <p:spPr>
          <a:xfrm flipV="1">
            <a:off x="4139952" y="3500839"/>
            <a:ext cx="1707306" cy="169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10" idx="0"/>
          </p:cNvCxnSpPr>
          <p:nvPr/>
        </p:nvCxnSpPr>
        <p:spPr>
          <a:xfrm>
            <a:off x="4139952" y="4221088"/>
            <a:ext cx="1771713" cy="41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139952" y="3501008"/>
            <a:ext cx="0" cy="720080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0"/>
            <a:endCxn id="10" idx="2"/>
          </p:cNvCxnSpPr>
          <p:nvPr/>
        </p:nvCxnSpPr>
        <p:spPr>
          <a:xfrm flipV="1">
            <a:off x="6588031" y="4889894"/>
            <a:ext cx="24" cy="742867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8" idx="2"/>
            <a:endCxn id="11" idx="0"/>
          </p:cNvCxnSpPr>
          <p:nvPr/>
        </p:nvCxnSpPr>
        <p:spPr>
          <a:xfrm flipH="1" flipV="1">
            <a:off x="2800287" y="6309127"/>
            <a:ext cx="3118979" cy="24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3" idx="0"/>
          </p:cNvCxnSpPr>
          <p:nvPr/>
        </p:nvCxnSpPr>
        <p:spPr>
          <a:xfrm flipV="1">
            <a:off x="4716016" y="1556792"/>
            <a:ext cx="0" cy="5760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911752" y="2924944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Circular corners.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6948264" y="4149080"/>
            <a:ext cx="1980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Straight corners.</a:t>
            </a:r>
            <a:endParaRPr lang="en-GB" dirty="0"/>
          </a:p>
        </p:txBody>
      </p:sp>
      <p:cxnSp>
        <p:nvCxnSpPr>
          <p:cNvPr id="23" name="Straight Arrow Connector 22"/>
          <p:cNvCxnSpPr>
            <a:stCxn id="21" idx="1"/>
          </p:cNvCxnSpPr>
          <p:nvPr/>
        </p:nvCxnSpPr>
        <p:spPr>
          <a:xfrm flipH="1">
            <a:off x="6516216" y="3109610"/>
            <a:ext cx="395536" cy="1753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4283968" y="3645024"/>
            <a:ext cx="266429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627784" y="2132856"/>
            <a:ext cx="0" cy="345638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123728" y="357301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10m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7092280" y="1412776"/>
            <a:ext cx="1656184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Scale: 1m </a:t>
            </a:r>
            <a:r>
              <a:rPr lang="en-GB" dirty="0"/>
              <a:t>:</a:t>
            </a:r>
            <a:r>
              <a:rPr lang="en-GB" dirty="0" smtClean="0"/>
              <a:t> 1cm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4139952" y="162880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2m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5868144" y="227687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2m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5868144" y="508518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2m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4067944" y="580526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10m</a:t>
            </a:r>
            <a:endParaRPr lang="en-GB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771800" y="5732368"/>
            <a:ext cx="309634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7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Examples</a:t>
              </a:r>
              <a:endParaRPr lang="en-GB" sz="3200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39" name="Rectangle 38"/>
          <p:cNvSpPr/>
          <p:nvPr/>
        </p:nvSpPr>
        <p:spPr>
          <a:xfrm>
            <a:off x="395536" y="764704"/>
            <a:ext cx="504056" cy="43204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3275932" y="1523034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R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21" grpId="0"/>
      <p:bldP spid="22" grpId="0"/>
      <p:bldP spid="2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63888" y="2132856"/>
            <a:ext cx="230425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3563888" y="4869160"/>
            <a:ext cx="230425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771800" y="2132856"/>
            <a:ext cx="792088" cy="3456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Arc 5"/>
          <p:cNvSpPr/>
          <p:nvPr/>
        </p:nvSpPr>
        <p:spPr>
          <a:xfrm>
            <a:off x="2123728" y="1484784"/>
            <a:ext cx="1368000" cy="1368152"/>
          </a:xfrm>
          <a:prstGeom prst="arc">
            <a:avLst>
              <a:gd name="adj1" fmla="val 10837783"/>
              <a:gd name="adj2" fmla="val 16123632"/>
            </a:avLst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c 6"/>
          <p:cNvSpPr/>
          <p:nvPr/>
        </p:nvSpPr>
        <p:spPr>
          <a:xfrm rot="5400000">
            <a:off x="6084244" y="1484708"/>
            <a:ext cx="1368000" cy="1368152"/>
          </a:xfrm>
          <a:prstGeom prst="arc">
            <a:avLst>
              <a:gd name="adj1" fmla="val 10837783"/>
              <a:gd name="adj2" fmla="val 16123632"/>
            </a:avLst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Arc 7"/>
          <p:cNvSpPr/>
          <p:nvPr/>
        </p:nvSpPr>
        <p:spPr>
          <a:xfrm rot="10800000">
            <a:off x="6084168" y="4941168"/>
            <a:ext cx="1368000" cy="1368152"/>
          </a:xfrm>
          <a:prstGeom prst="arc">
            <a:avLst>
              <a:gd name="adj1" fmla="val 10837783"/>
              <a:gd name="adj2" fmla="val 16123632"/>
            </a:avLst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rc 10"/>
          <p:cNvSpPr/>
          <p:nvPr/>
        </p:nvSpPr>
        <p:spPr>
          <a:xfrm rot="16200000">
            <a:off x="2123804" y="4941092"/>
            <a:ext cx="1368000" cy="1368152"/>
          </a:xfrm>
          <a:prstGeom prst="arc">
            <a:avLst>
              <a:gd name="adj1" fmla="val 10837783"/>
              <a:gd name="adj2" fmla="val 16123632"/>
            </a:avLst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>
            <a:stCxn id="6" idx="0"/>
            <a:endCxn id="11" idx="2"/>
          </p:cNvCxnSpPr>
          <p:nvPr/>
        </p:nvCxnSpPr>
        <p:spPr>
          <a:xfrm>
            <a:off x="2123769" y="2161343"/>
            <a:ext cx="128" cy="3479019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6" idx="2"/>
            <a:endCxn id="7" idx="0"/>
          </p:cNvCxnSpPr>
          <p:nvPr/>
        </p:nvCxnSpPr>
        <p:spPr>
          <a:xfrm flipV="1">
            <a:off x="2792534" y="1484825"/>
            <a:ext cx="3983227" cy="128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283968" y="3501008"/>
            <a:ext cx="864096" cy="2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283968" y="4221088"/>
            <a:ext cx="864096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4283968" y="3501008"/>
            <a:ext cx="0" cy="720080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8" idx="2"/>
            <a:endCxn id="11" idx="0"/>
          </p:cNvCxnSpPr>
          <p:nvPr/>
        </p:nvCxnSpPr>
        <p:spPr>
          <a:xfrm flipH="1" flipV="1">
            <a:off x="2800287" y="6309127"/>
            <a:ext cx="3983075" cy="24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3" idx="0"/>
          </p:cNvCxnSpPr>
          <p:nvPr/>
        </p:nvCxnSpPr>
        <p:spPr>
          <a:xfrm flipV="1">
            <a:off x="4716016" y="1556792"/>
            <a:ext cx="0" cy="5760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627784" y="2132856"/>
            <a:ext cx="0" cy="345638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123728" y="357301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10m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7092280" y="1412776"/>
            <a:ext cx="1656184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Scale: 1m </a:t>
            </a:r>
            <a:r>
              <a:rPr lang="en-GB" dirty="0"/>
              <a:t>:</a:t>
            </a:r>
            <a:r>
              <a:rPr lang="en-GB" dirty="0" smtClean="0"/>
              <a:t> 1cm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4139952" y="162880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2m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4067944" y="580526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10m</a:t>
            </a:r>
            <a:endParaRPr lang="en-GB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771800" y="5732368"/>
            <a:ext cx="3960440" cy="8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5" name="Group 35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7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Examples</a:t>
              </a:r>
              <a:endParaRPr lang="en-GB" sz="3200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971600" y="692696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I’m 2m away from the walls of a building.</a:t>
            </a:r>
          </a:p>
          <a:p>
            <a:r>
              <a:rPr lang="en-GB" b="1" dirty="0" smtClean="0"/>
              <a:t>Copy the diagram (to scale) and draw the locus. Ensure you use a compass.</a:t>
            </a:r>
            <a:endParaRPr lang="en-GB" b="1" dirty="0"/>
          </a:p>
        </p:txBody>
      </p:sp>
      <p:sp>
        <p:nvSpPr>
          <p:cNvPr id="39" name="Rectangle 38"/>
          <p:cNvSpPr/>
          <p:nvPr/>
        </p:nvSpPr>
        <p:spPr>
          <a:xfrm>
            <a:off x="395536" y="764704"/>
            <a:ext cx="504056" cy="43204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</a:t>
            </a:r>
            <a:endParaRPr lang="en-GB" dirty="0"/>
          </a:p>
        </p:txBody>
      </p:sp>
      <p:sp>
        <p:nvSpPr>
          <p:cNvPr id="40" name="Rectangle 39"/>
          <p:cNvSpPr/>
          <p:nvPr/>
        </p:nvSpPr>
        <p:spPr>
          <a:xfrm>
            <a:off x="5868144" y="2132856"/>
            <a:ext cx="792088" cy="3456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4499992" y="249289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6m</a:t>
            </a:r>
            <a:endParaRPr lang="en-GB" dirty="0"/>
          </a:p>
        </p:txBody>
      </p:sp>
      <p:cxnSp>
        <p:nvCxnSpPr>
          <p:cNvPr id="45" name="Straight Arrow Connector 44"/>
          <p:cNvCxnSpPr/>
          <p:nvPr/>
        </p:nvCxnSpPr>
        <p:spPr>
          <a:xfrm flipH="1">
            <a:off x="3563888" y="2852936"/>
            <a:ext cx="237626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5868144" y="2924944"/>
            <a:ext cx="0" cy="194421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868144" y="37170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6m</a:t>
            </a:r>
            <a:endParaRPr lang="en-GB" dirty="0"/>
          </a:p>
        </p:txBody>
      </p:sp>
      <p:cxnSp>
        <p:nvCxnSpPr>
          <p:cNvPr id="51" name="Straight Connector 50"/>
          <p:cNvCxnSpPr/>
          <p:nvPr/>
        </p:nvCxnSpPr>
        <p:spPr>
          <a:xfrm flipV="1">
            <a:off x="5148064" y="3501008"/>
            <a:ext cx="0" cy="720080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7452320" y="2132856"/>
            <a:ext cx="128" cy="3479019"/>
          </a:xfrm>
          <a:prstGeom prst="line">
            <a:avLst/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251520" y="5877272"/>
            <a:ext cx="2160240" cy="64807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Click to </a:t>
            </a:r>
            <a:r>
              <a:rPr lang="en-GB" dirty="0" err="1" smtClean="0"/>
              <a:t>Broshade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https://encrypted-tbn2.gstatic.com/images?q=tbn:ANd9GcTU9cqAwhCwubyOXV_iMTbpQxpDA51TCtovoXlI5jRKR2s5z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56992"/>
            <a:ext cx="504056" cy="591718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6876256" y="2060848"/>
            <a:ext cx="20882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My goat is attached to a fixed point A on a square building, of </a:t>
            </a:r>
          </a:p>
          <a:p>
            <a:r>
              <a:rPr lang="en-GB" dirty="0" smtClean="0"/>
              <a:t>5m x 5m, by a piece of rope 10m in length. Both the goat and rope are fire resistant. What region can he reach?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3711848" y="3815864"/>
            <a:ext cx="1440160" cy="136815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687512" y="3671848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 rot="5400000" flipV="1">
            <a:off x="2257996" y="2389396"/>
            <a:ext cx="0" cy="2852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143896" y="525602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5m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1911648" y="345582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10m</a:t>
            </a:r>
            <a:endParaRPr lang="en-GB" dirty="0"/>
          </a:p>
        </p:txBody>
      </p:sp>
      <p:sp>
        <p:nvSpPr>
          <p:cNvPr id="25" name="Oval 24"/>
          <p:cNvSpPr/>
          <p:nvPr/>
        </p:nvSpPr>
        <p:spPr>
          <a:xfrm>
            <a:off x="3639840" y="3671848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3783856" y="331180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A</a:t>
            </a:r>
            <a:endParaRPr lang="en-GB" sz="2800" dirty="0"/>
          </a:p>
        </p:txBody>
      </p:sp>
      <p:sp>
        <p:nvSpPr>
          <p:cNvPr id="32" name="Arc 31"/>
          <p:cNvSpPr/>
          <p:nvPr/>
        </p:nvSpPr>
        <p:spPr>
          <a:xfrm rot="10800000">
            <a:off x="3676824" y="2325936"/>
            <a:ext cx="2854800" cy="2854800"/>
          </a:xfrm>
          <a:prstGeom prst="arc">
            <a:avLst>
              <a:gd name="adj1" fmla="val 10837783"/>
              <a:gd name="adj2" fmla="val 16123632"/>
            </a:avLst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Arc 32"/>
          <p:cNvSpPr/>
          <p:nvPr/>
        </p:nvSpPr>
        <p:spPr>
          <a:xfrm rot="10800000">
            <a:off x="2291512" y="3761160"/>
            <a:ext cx="2854800" cy="2854800"/>
          </a:xfrm>
          <a:prstGeom prst="arc">
            <a:avLst>
              <a:gd name="adj1" fmla="val 10837783"/>
              <a:gd name="adj2" fmla="val 16123632"/>
            </a:avLst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827584" y="908720"/>
            <a:ext cx="5709600" cy="5709600"/>
          </a:xfrm>
          <a:prstGeom prst="arc">
            <a:avLst>
              <a:gd name="adj1" fmla="val 5411754"/>
              <a:gd name="adj2" fmla="val 21572657"/>
            </a:avLst>
          </a:prstGeom>
          <a:ln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5" name="Group 35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18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Examples</a:t>
              </a:r>
              <a:endParaRPr lang="en-GB" sz="3200" dirty="0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0" name="Rectangle 19"/>
          <p:cNvSpPr/>
          <p:nvPr/>
        </p:nvSpPr>
        <p:spPr>
          <a:xfrm>
            <a:off x="395536" y="764704"/>
            <a:ext cx="504056" cy="43204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Q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6948264" y="980728"/>
            <a:ext cx="1656184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Scale: 1m </a:t>
            </a:r>
            <a:r>
              <a:rPr lang="en-GB" dirty="0"/>
              <a:t>:</a:t>
            </a:r>
            <a:r>
              <a:rPr lang="en-GB" dirty="0" smtClean="0"/>
              <a:t> 1cm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7020272" y="5013176"/>
            <a:ext cx="1872208" cy="14773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Bonus question:</a:t>
            </a:r>
          </a:p>
          <a:p>
            <a:r>
              <a:rPr lang="en-GB" dirty="0" smtClean="0"/>
              <a:t>What is the area of this region, is in terms of </a:t>
            </a:r>
            <a:r>
              <a:rPr lang="en-GB" dirty="0" smtClean="0">
                <a:sym typeface="Symbol"/>
              </a:rPr>
              <a:t></a:t>
            </a:r>
            <a:r>
              <a:rPr lang="en-GB" dirty="0" smtClean="0"/>
              <a:t>?</a:t>
            </a:r>
          </a:p>
          <a:p>
            <a:r>
              <a:rPr lang="en-GB" b="1" dirty="0" smtClean="0"/>
              <a:t>87.5</a:t>
            </a:r>
            <a:r>
              <a:rPr lang="en-GB" b="1" dirty="0" smtClean="0">
                <a:sym typeface="Symbol"/>
              </a:rPr>
              <a:t> </a:t>
            </a:r>
            <a:endParaRPr lang="en-GB" b="1" dirty="0"/>
          </a:p>
        </p:txBody>
      </p:sp>
      <p:sp>
        <p:nvSpPr>
          <p:cNvPr id="27" name="Rectangle 26"/>
          <p:cNvSpPr/>
          <p:nvPr/>
        </p:nvSpPr>
        <p:spPr>
          <a:xfrm>
            <a:off x="7043936" y="6167120"/>
            <a:ext cx="1815584" cy="2902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51520" y="5877272"/>
            <a:ext cx="2160240" cy="64807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Click to </a:t>
            </a:r>
            <a:r>
              <a:rPr lang="en-GB" dirty="0" err="1" smtClean="0"/>
              <a:t>Broshade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3013715" y="2458773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R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5" grpId="0" animBg="1"/>
      <p:bldP spid="27" grpId="0" animBg="1"/>
      <p:bldP spid="2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611560" y="1268760"/>
                <a:ext cx="8352928" cy="55445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GB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For the following questions, calculate the area of the locus of points, in terms of the given variables (and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where appropriate)</a:t>
                </a:r>
                <a:r>
                  <a:rPr lang="en-GB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Assume that you could be </a:t>
                </a:r>
                <a:r>
                  <a:rPr lang="en-GB" u="sng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inside or outside the shape</a:t>
                </a:r>
                <a:r>
                  <a:rPr lang="en-GB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unless otherwise specified.</a:t>
                </a:r>
              </a:p>
              <a:p>
                <a:pPr marL="285750" indent="-285750">
                  <a:lnSpc>
                    <a:spcPct val="115000"/>
                  </a:lnSpc>
                  <a:buFont typeface="+mj-lt"/>
                  <a:buAutoNum type="alphaLcPeriod"/>
                </a:pP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metres away from the edges of a square of length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𝑙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GB" i="1" dirty="0" smtClean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85750" indent="-285750">
                  <a:lnSpc>
                    <a:spcPct val="115000"/>
                  </a:lnSpc>
                  <a:buFont typeface="+mj-lt"/>
                  <a:buAutoNum type="alphaLcPeriod"/>
                </a:pP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metres away from the edges of a rectangle of sides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𝑤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h</m:t>
                    </m:r>
                  </m:oMath>
                </a14:m>
                <a:r>
                  <a:rPr lang="en-GB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1400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(assume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14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  <m:f>
                      <m:fPr>
                        <m:ctrlPr>
                          <a:rPr lang="en-GB" sz="14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num>
                      <m:den>
                        <m:r>
                          <a:rPr lang="en-GB" sz="14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400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14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  <m:f>
                      <m:fPr>
                        <m:ctrlPr>
                          <a:rPr lang="en-GB" sz="14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𝑤</m:t>
                        </m:r>
                      </m:num>
                      <m:den>
                        <m:r>
                          <a:rPr lang="en-GB" sz="14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400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).</a:t>
                </a:r>
                <a:endParaRPr lang="en-GB" i="1" dirty="0" smtClean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85750" indent="-285750">
                  <a:lnSpc>
                    <a:spcPct val="115000"/>
                  </a:lnSpc>
                  <a:buFont typeface="+mj-lt"/>
                  <a:buAutoNum type="alphaLcPeriod"/>
                </a:pP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metres away from the edges of an equilateral triangle of side length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en-GB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GB" dirty="0" smtClean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lnSpc>
                    <a:spcPct val="115000"/>
                  </a:lnSpc>
                  <a:buFont typeface="+mj-lt"/>
                  <a:buAutoNum type="alphaLcPeriod"/>
                </a:pPr>
                <a:r>
                  <a:rPr lang="en-GB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Inside </a:t>
                </a:r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 square ABCD of side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metres, being at least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metres from A, and closer to BC than to </a:t>
                </a:r>
                <a:r>
                  <a:rPr lang="en-GB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CD.</a:t>
                </a:r>
                <a:endParaRPr lang="en-GB" dirty="0" smtClean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lnSpc>
                    <a:spcPct val="115000"/>
                  </a:lnSpc>
                  <a:buFont typeface="+mj-lt"/>
                  <a:buAutoNum type="alphaLcPeriod"/>
                </a:pPr>
                <a:r>
                  <a:rPr lang="en-GB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Being </a:t>
                </a:r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inside an equilateral triangle of side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and at least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away from each of the </a:t>
                </a:r>
                <a:r>
                  <a:rPr lang="en-GB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vertices.</a:t>
                </a:r>
                <a:endParaRPr lang="en-GB" dirty="0" smtClean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lnSpc>
                    <a:spcPct val="115000"/>
                  </a:lnSpc>
                  <a:buFont typeface="+mj-lt"/>
                  <a:buAutoNum type="alphaLcPeriod"/>
                </a:pPr>
                <a:r>
                  <a:rPr lang="en-GB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Being </a:t>
                </a:r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attached to one corner on the outside of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square building (which you can’t go inside), by a rope of length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GB" dirty="0" smtClean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lnSpc>
                    <a:spcPct val="115000"/>
                  </a:lnSpc>
                  <a:buFont typeface="+mj-lt"/>
                  <a:buAutoNum type="alphaLcPeriod"/>
                </a:pPr>
                <a:r>
                  <a:rPr lang="en-GB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At </a:t>
                </a:r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most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metres away from an L-shaped building with two longer of longer sides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four shorter sides of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metres</a:t>
                </a:r>
                <a:r>
                  <a:rPr lang="en-GB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85750" indent="-285750">
                  <a:lnSpc>
                    <a:spcPct val="115000"/>
                  </a:lnSpc>
                  <a:spcAft>
                    <a:spcPts val="1000"/>
                  </a:spcAft>
                  <a:buFont typeface="+mj-lt"/>
                  <a:buAutoNum type="alphaLcPeriod"/>
                </a:pPr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Being attached to one corner on the outside of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𝑤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h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square building (which you can’t go inside), by a rope of length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(where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𝑤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h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). You may wish to distinguish between the cases when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𝑤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and/or </a:t>
                </a:r>
                <a14:m>
                  <m:oMath xmlns:m="http://schemas.openxmlformats.org/officeDocument/2006/math"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h</m:t>
                    </m:r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otherwise.</a:t>
                </a:r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268760"/>
                <a:ext cx="8352928" cy="5544595"/>
              </a:xfrm>
              <a:prstGeom prst="rect">
                <a:avLst/>
              </a:prstGeom>
              <a:blipFill rotWithShape="0">
                <a:blip r:embed="rId2"/>
                <a:stretch>
                  <a:fillRect l="-584" t="-110" b="-4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88032" y="1412776"/>
            <a:ext cx="323528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Wingdings" panose="05000000000000000000" pitchFamily="2" charset="2"/>
              </a:rPr>
              <a:t>N</a:t>
            </a:r>
            <a:endParaRPr lang="en-GB" dirty="0">
              <a:latin typeface="Wingdings" panose="05000000000000000000" pitchFamily="2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3796" y="899428"/>
            <a:ext cx="3032100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Killer questions if you finish…</a:t>
            </a:r>
            <a:endParaRPr lang="en-GB" dirty="0"/>
          </a:p>
        </p:txBody>
      </p:sp>
      <p:grpSp>
        <p:nvGrpSpPr>
          <p:cNvPr id="5" name="Group 35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6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Exercises on worksheet in front of you</a:t>
              </a:r>
              <a:endParaRPr lang="en-GB" sz="3200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6876256" y="139751"/>
            <a:ext cx="226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(Answers on next slides)</a:t>
            </a:r>
            <a:endParaRPr lang="en-GB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23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Answers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052736"/>
            <a:ext cx="7180514" cy="49064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8597" y="1844824"/>
            <a:ext cx="6786520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563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Answers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980728"/>
            <a:ext cx="6552728" cy="52176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1412776"/>
            <a:ext cx="5987696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72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Answers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908720"/>
            <a:ext cx="7197989" cy="505044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700808"/>
            <a:ext cx="8316804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842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Answers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764704"/>
            <a:ext cx="5976664" cy="57931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6600" y="1717216"/>
            <a:ext cx="5033294" cy="531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955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Constructions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323528" y="908720"/>
            <a:ext cx="70567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To ‘construct’ something in the strictest sense means to draw it using only two things:</a:t>
            </a:r>
            <a:endParaRPr lang="en-GB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2348880"/>
            <a:ext cx="2105025" cy="2990850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1451833" y="2348880"/>
            <a:ext cx="2105025" cy="2990850"/>
            <a:chOff x="875769" y="2636912"/>
            <a:chExt cx="2105025" cy="299085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artisticPaintStrokes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875769" y="2636912"/>
              <a:ext cx="2105025" cy="299085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1331640" y="3438086"/>
              <a:ext cx="50405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000" b="1" dirty="0" smtClean="0">
                  <a:solidFill>
                    <a:schemeClr val="bg1"/>
                  </a:solidFill>
                </a:rPr>
                <a:t>?</a:t>
              </a:r>
              <a:endParaRPr lang="en-GB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460150" y="5557405"/>
            <a:ext cx="2520280" cy="523220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Compass</a:t>
            </a:r>
            <a:endParaRPr lang="en-GB" sz="2800" dirty="0"/>
          </a:p>
        </p:txBody>
      </p:sp>
      <p:pic>
        <p:nvPicPr>
          <p:cNvPr id="1026" name="Picture 2" descr="http://www.matcotools.com/ProductImages/se6429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862827"/>
            <a:ext cx="3672408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4614416" y="1751433"/>
            <a:ext cx="3960440" cy="3960440"/>
            <a:chOff x="4614416" y="1751433"/>
            <a:chExt cx="3960440" cy="3960440"/>
          </a:xfrm>
        </p:grpSpPr>
        <p:pic>
          <p:nvPicPr>
            <p:cNvPr id="12" name="Picture 2" descr="http://www.matcotools.com/ProductImages/se6429.jp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artisticGlass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14416" y="1751433"/>
              <a:ext cx="3960440" cy="39604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6264538" y="3507212"/>
              <a:ext cx="5040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b="1" dirty="0" smtClean="0">
                  <a:solidFill>
                    <a:schemeClr val="bg1"/>
                  </a:solidFill>
                </a:rPr>
                <a:t>?</a:t>
              </a:r>
              <a:endParaRPr lang="en-GB" sz="1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351289" y="5002016"/>
            <a:ext cx="2520280" cy="523220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Straight Edge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208842" y="3055445"/>
            <a:ext cx="13941222" cy="92845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 smtClean="0"/>
              <a:t>NO! IT IS NOT A RULER YOU EEJIT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103018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44444E-6 L -2.53732 -0.02754 " pathEditMode="relative" rAng="0" ptsTypes="AA">
                                      <p:cBhvr>
                                        <p:cTn id="19" dur="3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875" y="-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2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1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Answers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836712"/>
            <a:ext cx="5760640" cy="57222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76256" y="2780928"/>
            <a:ext cx="1800200" cy="147732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Bro Tip</a:t>
            </a:r>
            <a:r>
              <a:rPr lang="en-GB" dirty="0" smtClean="0"/>
              <a:t>: Do regions separately for A and B and then identify overlap.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1433630"/>
            <a:ext cx="8015932" cy="5134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279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Answers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980728"/>
            <a:ext cx="6714581" cy="47525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1772816"/>
            <a:ext cx="6753131" cy="5558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3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Answers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412776"/>
            <a:ext cx="6978148" cy="38164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9791" y="2348880"/>
            <a:ext cx="5032463" cy="278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050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Answers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764704"/>
            <a:ext cx="5184576" cy="58571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9453" y="1175489"/>
            <a:ext cx="3888432" cy="21495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212" y="4471807"/>
            <a:ext cx="3888432" cy="2149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30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Answers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196123"/>
            <a:ext cx="7619980" cy="42016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2348880"/>
            <a:ext cx="5515452" cy="304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886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5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>
                  <a:latin typeface="Wingdings" panose="05000000000000000000" pitchFamily="2" charset="2"/>
                </a:rPr>
                <a:t>N</a:t>
              </a:r>
              <a:r>
                <a:rPr lang="en-GB" sz="3200" dirty="0" smtClean="0"/>
                <a:t> Answers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179512" y="599127"/>
                <a:ext cx="4633788" cy="63554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GB" sz="1100" dirty="0">
                    <a:latin typeface="Wingdings" panose="05000000000000000000" pitchFamily="2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  <a:r>
                  <a:rPr lang="en-GB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For the following questions, calculate the area of the locus, in terms of the given variables (and </a:t>
                </a:r>
                <a14:m>
                  <m:oMath xmlns:m="http://schemas.openxmlformats.org/officeDocument/2006/math">
                    <m:r>
                      <a:rPr lang="en-GB" sz="11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en-GB" sz="1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where appropriate)</a:t>
                </a:r>
                <a:r>
                  <a:rPr lang="en-GB" sz="11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Assume that you could be inside or outside the shape unless otherwise specified.</a:t>
                </a: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+mj-lt"/>
                  <a:buAutoNum type="alphaLcPeriod"/>
                </a:pPr>
                <a14:m>
                  <m:oMath xmlns:m="http://schemas.openxmlformats.org/officeDocument/2006/math">
                    <m:r>
                      <a:rPr lang="en-GB" sz="11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1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metres away from the edges of a square of length </a:t>
                </a:r>
                <a14:m>
                  <m:oMath xmlns:m="http://schemas.openxmlformats.org/officeDocument/2006/math">
                    <m:r>
                      <a:rPr lang="en-GB" sz="11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𝑙</m:t>
                    </m:r>
                  </m:oMath>
                </a14:m>
                <a:r>
                  <a:rPr lang="en-GB" sz="1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GB" sz="12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12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12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 exterior rectangles: </a:t>
                </a:r>
                <a14:m>
                  <m:oMath xmlns:m="http://schemas.openxmlformats.org/officeDocument/2006/math">
                    <m:r>
                      <a:rPr lang="en-GB" sz="12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𝟒</m:t>
                    </m:r>
                    <m:r>
                      <a:rPr lang="en-GB" sz="12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𝒙𝒍</m:t>
                    </m:r>
                  </m:oMath>
                </a14:m>
                <a:r>
                  <a:rPr lang="en-GB" sz="12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12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12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 quarter circles forming 1 full circle: </a:t>
                </a:r>
                <a14:m>
                  <m:oMath xmlns:m="http://schemas.openxmlformats.org/officeDocument/2006/math">
                    <m:r>
                      <a:rPr lang="en-GB" sz="12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𝝅</m:t>
                    </m:r>
                    <m:sSup>
                      <m:sSupPr>
                        <m:ctrlPr>
                          <a:rPr lang="en-GB" sz="12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2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12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sz="12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12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12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 interior rectangles: </a:t>
                </a:r>
                <a14:m>
                  <m:oMath xmlns:m="http://schemas.openxmlformats.org/officeDocument/2006/math">
                    <m:r>
                      <a:rPr lang="en-GB" sz="12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𝟒</m:t>
                    </m:r>
                    <m:r>
                      <a:rPr lang="en-GB" sz="12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𝒙𝒍</m:t>
                    </m:r>
                  </m:oMath>
                </a14:m>
                <a:r>
                  <a:rPr lang="en-GB" sz="12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12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12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Total overlap on interior rectangles: </a:t>
                </a:r>
                <a14:m>
                  <m:oMath xmlns:m="http://schemas.openxmlformats.org/officeDocument/2006/math">
                    <m:r>
                      <a:rPr lang="en-GB" sz="12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𝟒</m:t>
                    </m:r>
                    <m:sSup>
                      <m:sSupPr>
                        <m:ctrlPr>
                          <a:rPr lang="en-GB" sz="12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2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12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sz="12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12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12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Total: </a:t>
                </a:r>
                <a14:m>
                  <m:oMath xmlns:m="http://schemas.openxmlformats.org/officeDocument/2006/math">
                    <m:r>
                      <a:rPr lang="en-GB" sz="12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𝟖</m:t>
                    </m:r>
                    <m:r>
                      <a:rPr lang="en-GB" sz="12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𝒙𝒍</m:t>
                    </m:r>
                    <m:r>
                      <a:rPr lang="en-GB" sz="12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GB" sz="12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𝝅</m:t>
                    </m:r>
                    <m:sSup>
                      <m:sSupPr>
                        <m:ctrlPr>
                          <a:rPr lang="en-GB" sz="12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2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12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GB" sz="12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GB" sz="12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𝟒</m:t>
                    </m:r>
                    <m:sSup>
                      <m:sSupPr>
                        <m:ctrlPr>
                          <a:rPr lang="en-GB" sz="12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2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12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+mj-lt"/>
                  <a:buAutoNum type="alphaLcPeriod"/>
                </a:pPr>
                <a14:m>
                  <m:oMath xmlns:m="http://schemas.openxmlformats.org/officeDocument/2006/math">
                    <m:r>
                      <a:rPr lang="en-GB" sz="11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1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metres away from the edges of a rectangle of sides </a:t>
                </a:r>
                <a14:m>
                  <m:oMath xmlns:m="http://schemas.openxmlformats.org/officeDocument/2006/math">
                    <m:r>
                      <a:rPr lang="en-GB" sz="11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𝑤</m:t>
                    </m:r>
                  </m:oMath>
                </a14:m>
                <a:r>
                  <a:rPr lang="en-GB" sz="1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1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h</m:t>
                    </m:r>
                  </m:oMath>
                </a14:m>
                <a:r>
                  <a:rPr lang="en-GB" sz="1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GB" sz="12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12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11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Using the same approach as above,</a:t>
                </a:r>
                <a:br>
                  <a:rPr lang="en-GB" sz="11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11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Area: </a:t>
                </a:r>
                <a14:m>
                  <m:oMath xmlns:m="http://schemas.openxmlformats.org/officeDocument/2006/math">
                    <m:r>
                      <a:rPr lang="en-GB" sz="11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𝟒</m:t>
                    </m:r>
                    <m:r>
                      <a:rPr lang="en-GB" sz="11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𝒙𝒘</m:t>
                    </m:r>
                    <m:r>
                      <a:rPr lang="en-GB" sz="11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GB" sz="11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𝟒</m:t>
                    </m:r>
                    <m:r>
                      <a:rPr lang="en-GB" sz="11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𝒙𝒍</m:t>
                    </m:r>
                    <m:r>
                      <a:rPr lang="en-GB" sz="11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GB" sz="11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𝝅</m:t>
                    </m:r>
                    <m:sSup>
                      <m:sSupPr>
                        <m:ctrlP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GB" sz="11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GB" sz="11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𝟒</m:t>
                    </m:r>
                    <m:sSup>
                      <m:sSupPr>
                        <m:ctrlP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+mj-lt"/>
                  <a:buAutoNum type="alphaLcPeriod"/>
                </a:pPr>
                <a14:m>
                  <m:oMath xmlns:m="http://schemas.openxmlformats.org/officeDocument/2006/math">
                    <m:r>
                      <a:rPr lang="en-GB" sz="11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1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metres away from the edges of an equilateral triangle of side length </a:t>
                </a:r>
                <a14:m>
                  <m:oMath xmlns:m="http://schemas.openxmlformats.org/officeDocument/2006/math">
                    <m:r>
                      <a:rPr lang="en-GB" sz="11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en-GB" sz="1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GB" sz="12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12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11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 exterior rectangles: </a:t>
                </a:r>
                <a14:m>
                  <m:oMath xmlns:m="http://schemas.openxmlformats.org/officeDocument/2006/math">
                    <m:r>
                      <a:rPr lang="en-GB" sz="11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𝟑</m:t>
                    </m:r>
                    <m:r>
                      <a:rPr lang="en-GB" sz="11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𝒙𝒚</m:t>
                    </m:r>
                  </m:oMath>
                </a14:m>
                <a:r>
                  <a:rPr lang="en-GB" sz="1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1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11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 sixth circles which form a semicircle: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  <m:r>
                      <a:rPr lang="en-GB" sz="11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𝝅</m:t>
                    </m:r>
                    <m:sSup>
                      <m:sSupPr>
                        <m:ctrlP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sz="11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11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11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 interior rectangles (without overlap): </a:t>
                </a:r>
                <a14:m>
                  <m:oMath xmlns:m="http://schemas.openxmlformats.org/officeDocument/2006/math">
                    <m:r>
                      <a:rPr lang="en-GB" sz="11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𝟑</m:t>
                    </m:r>
                    <m:r>
                      <a:rPr lang="en-GB" sz="11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</m:t>
                    </m:r>
                    <m:d>
                      <m:dPr>
                        <m:ctrlP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  <m:rad>
                          <m:radPr>
                            <m:degHide m:val="on"/>
                            <m:ctrlPr>
                              <a:rPr lang="en-GB" sz="11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11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e>
                        </m:rad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d>
                  </m:oMath>
                </a14:m>
                <a:r>
                  <a:rPr lang="en-GB" sz="11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11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11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6 interior corner right-angled triangles: </a:t>
                </a:r>
                <a14:m>
                  <m:oMath xmlns:m="http://schemas.openxmlformats.org/officeDocument/2006/math">
                    <m:r>
                      <a:rPr lang="en-GB" sz="11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𝟑</m:t>
                    </m:r>
                    <m:rad>
                      <m:radPr>
                        <m:degHide m:val="on"/>
                        <m:ctrlP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e>
                    </m:rad>
                    <m:sSup>
                      <m:sSupPr>
                        <m:ctrlP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sz="11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11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11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Total: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  <m:r>
                      <a:rPr lang="en-GB" sz="11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𝝅</m:t>
                    </m:r>
                    <m:sSup>
                      <m:sSupPr>
                        <m:ctrlP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GB" sz="11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GB" sz="11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𝟔</m:t>
                    </m:r>
                    <m:r>
                      <a:rPr lang="en-GB" sz="11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𝒙𝒚</m:t>
                    </m:r>
                    <m:r>
                      <a:rPr lang="en-GB" sz="11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GB" sz="11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𝟑</m:t>
                    </m:r>
                    <m:rad>
                      <m:radPr>
                        <m:degHide m:val="on"/>
                        <m:ctrlP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e>
                    </m:rad>
                    <m:sSup>
                      <m:sSupPr>
                        <m:ctrlP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+mj-lt"/>
                  <a:buAutoNum type="alphaLcPeriod"/>
                </a:pPr>
                <a:r>
                  <a:rPr lang="en-GB" sz="1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Inside a square ABCD of side </a:t>
                </a:r>
                <a14:m>
                  <m:oMath xmlns:m="http://schemas.openxmlformats.org/officeDocument/2006/math">
                    <m:r>
                      <a:rPr lang="en-GB" sz="11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1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metres, being at least </a:t>
                </a:r>
                <a14:m>
                  <m:oMath xmlns:m="http://schemas.openxmlformats.org/officeDocument/2006/math">
                    <m:r>
                      <a:rPr lang="en-GB" sz="11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1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metres from A, and closer to BC than to CD.</a:t>
                </a:r>
                <a:r>
                  <a:rPr lang="en-GB" sz="12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12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11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First calculate area of square minus area of quarter circle:</a:t>
                </a:r>
                <a:br>
                  <a:rPr lang="en-GB" sz="11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GB" sz="11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  <m:r>
                      <a:rPr lang="en-GB" sz="11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𝝅</m:t>
                    </m:r>
                    <m:sSup>
                      <m:sSupPr>
                        <m:ctrlP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sz="11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Half it:</a:t>
                </a:r>
                <a:br>
                  <a:rPr lang="en-GB" sz="11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f>
                      <m:fPr>
                        <m:ctrlP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𝟖</m:t>
                        </m:r>
                      </m:den>
                    </m:f>
                    <m:sSup>
                      <m:sSupPr>
                        <m:ctrlP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d>
                      <m:dPr>
                        <m:ctrlP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𝟖</m:t>
                        </m:r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GB" sz="11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𝝅</m:t>
                        </m:r>
                      </m:e>
                    </m:d>
                  </m:oMath>
                </a14:m>
                <a:endParaRPr lang="en-GB" sz="12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+mj-lt"/>
                  <a:buAutoNum type="alphaLcPeriod"/>
                </a:pPr>
                <a:r>
                  <a:rPr lang="en-GB" sz="11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Being inside an equilateral triangle of side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GB" sz="11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11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and at least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11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away from each of the vertices.</a:t>
                </a:r>
                <a:r>
                  <a:rPr lang="en-GB" sz="12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12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11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Area of entire triangle: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1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GB" sz="11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e>
                    </m:rad>
                    <m:sSup>
                      <m:sSupPr>
                        <m:ctrlPr>
                          <a:rPr lang="en-GB" sz="11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1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11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sz="11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11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11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Area of 3 sixth-circles forming semicircle: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1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11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11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  <m:r>
                      <a:rPr lang="en-GB" sz="11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𝝅</m:t>
                    </m:r>
                    <m:sSup>
                      <m:sSupPr>
                        <m:ctrlPr>
                          <a:rPr lang="en-GB" sz="11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1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11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sz="11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11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11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Total: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1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11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11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  <m:sSup>
                      <m:sSupPr>
                        <m:ctrlPr>
                          <a:rPr lang="en-GB" sz="11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1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11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d>
                      <m:dPr>
                        <m:ctrlPr>
                          <a:rPr lang="en-GB" sz="11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11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  <m:rad>
                          <m:radPr>
                            <m:degHide m:val="on"/>
                            <m:ctrlPr>
                              <a:rPr lang="en-GB" sz="11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sz="11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e>
                        </m:rad>
                        <m:r>
                          <a:rPr lang="en-GB" sz="11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GB" sz="11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𝝅</m:t>
                        </m:r>
                      </m:e>
                    </m:d>
                  </m:oMath>
                </a14:m>
                <a:endParaRPr lang="en-GB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599127"/>
                <a:ext cx="4633788" cy="6355458"/>
              </a:xfrm>
              <a:prstGeom prst="rect">
                <a:avLst/>
              </a:prstGeom>
              <a:blipFill rotWithShape="0">
                <a:blip r:embed="rId2"/>
                <a:stretch>
                  <a:fillRect r="-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839268" y="599127"/>
                <a:ext cx="4282824" cy="6142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+mj-lt"/>
                  <a:buAutoNum type="alphaLcPeriod" startAt="6"/>
                </a:pPr>
                <a:r>
                  <a:rPr lang="en-GB" sz="1100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Being </a:t>
                </a:r>
                <a:r>
                  <a:rPr lang="en-GB" sz="11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attached to one corner on the outside of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11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GB" sz="11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11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square building (which you can’t go inside), by a rope of length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GB" sz="11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11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GB" sz="12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12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f>
                      <m:fPr>
                        <m:ctrlP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of a circle with radius </a:t>
                </a:r>
                <a14:m>
                  <m:oMath xmlns:m="http://schemas.openxmlformats.org/officeDocument/2006/math"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𝟐</m:t>
                    </m:r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</m:t>
                    </m:r>
                  </m:oMath>
                </a14:m>
                <a: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𝟑</m:t>
                    </m:r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𝝅</m:t>
                    </m:r>
                    <m:sSup>
                      <m:sSupPr>
                        <m:ctrlP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Two quarter circles of radius </a:t>
                </a:r>
                <a14:m>
                  <m:oMath xmlns:m="http://schemas.openxmlformats.org/officeDocument/2006/math"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</m:t>
                    </m:r>
                  </m:oMath>
                </a14:m>
                <a: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forming a semicircle: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𝝅</m:t>
                    </m:r>
                    <m:sSup>
                      <m:sSupPr>
                        <m:ctrlP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Total: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𝟕</m:t>
                        </m:r>
                      </m:num>
                      <m:den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𝝅</m:t>
                    </m:r>
                    <m:sSup>
                      <m:sSupPr>
                        <m:ctrlP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GB" sz="1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+mj-lt"/>
                  <a:buAutoNum type="alphaLcPeriod" startAt="6"/>
                </a:pPr>
                <a:r>
                  <a:rPr lang="en-GB" sz="11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At most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11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metres away from an L-shaped building with two longer of longer sides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en-GB" sz="11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11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four shorter sides of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11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metres</a:t>
                </a:r>
                <a:r>
                  <a:rPr lang="en-GB" sz="12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br>
                  <a:rPr lang="en-GB" sz="12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Five quarter-circles of radius </a:t>
                </a:r>
                <a14:m>
                  <m:oMath xmlns:m="http://schemas.openxmlformats.org/officeDocument/2006/math"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</m:t>
                    </m:r>
                  </m:oMath>
                </a14:m>
                <a: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num>
                      <m:den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𝝅</m:t>
                    </m:r>
                    <m:sSup>
                      <m:sSupPr>
                        <m:ctrlP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Two rectangles: </a:t>
                </a:r>
                <a14:m>
                  <m:oMath xmlns:m="http://schemas.openxmlformats.org/officeDocument/2006/math"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𝟒</m:t>
                    </m:r>
                    <m:sSup>
                      <m:sSupPr>
                        <m:ctrlP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sz="1200" b="1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Three </a:t>
                </a:r>
                <a: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squares: </a:t>
                </a:r>
                <a14:m>
                  <m:oMath xmlns:m="http://schemas.openxmlformats.org/officeDocument/2006/math"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𝟑</m:t>
                    </m:r>
                    <m:sSup>
                      <m:sSupPr>
                        <m:ctrlP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Total: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GB" sz="1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GB" sz="1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GB" sz="1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𝟒</m:t>
                            </m:r>
                          </m:den>
                        </m:f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d>
                      <m:dPr>
                        <m:ctrlP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𝝅</m:t>
                        </m:r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𝟐𝟖</m:t>
                        </m:r>
                      </m:e>
                    </m:d>
                  </m:oMath>
                </a14:m>
                <a:endParaRPr lang="en-GB" sz="1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+mj-lt"/>
                  <a:buAutoNum type="alphaLcPeriod" startAt="6"/>
                </a:pPr>
                <a:r>
                  <a:rPr lang="en-GB" sz="12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Being attached to one corner on the outside of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𝑤</m:t>
                    </m:r>
                    <m:r>
                      <a:rPr lang="en-GB" sz="1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GB" sz="1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h</m:t>
                    </m:r>
                  </m:oMath>
                </a14:m>
                <a:r>
                  <a:rPr lang="en-GB" sz="12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square building (which you can’t go inside), by a rope of length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12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(where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1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en-GB" sz="1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𝑤</m:t>
                    </m:r>
                    <m:r>
                      <a:rPr lang="en-GB" sz="1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GB" sz="1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h</m:t>
                    </m:r>
                  </m:oMath>
                </a14:m>
                <a:r>
                  <a:rPr lang="en-GB" sz="12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). You may wish to distinguish between the cases when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1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en-GB" sz="1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𝑤</m:t>
                    </m:r>
                  </m:oMath>
                </a14:m>
                <a:r>
                  <a:rPr lang="en-GB" sz="12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and/or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GB" sz="1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en-GB" sz="1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h</m:t>
                    </m:r>
                  </m:oMath>
                </a14:m>
                <a:r>
                  <a:rPr lang="en-GB" sz="12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otherwise.</a:t>
                </a:r>
                <a:br>
                  <a:rPr lang="en-GB" sz="12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Three quarters of a circle with radius </a:t>
                </a:r>
                <a14:m>
                  <m:oMath xmlns:m="http://schemas.openxmlformats.org/officeDocument/2006/math"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</m:t>
                    </m:r>
                  </m:oMath>
                </a14:m>
                <a: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𝝅</m:t>
                    </m:r>
                    <m:sSup>
                      <m:sSupPr>
                        <m:ctrlP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</m:t>
                    </m:r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𝒘</m:t>
                    </m:r>
                  </m:oMath>
                </a14:m>
                <a: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then we have an additional quarter circle with area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𝝅</m:t>
                    </m:r>
                    <m:sSup>
                      <m:sSupPr>
                        <m:ctrlP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GB" sz="1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lang="en-GB" sz="1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GB" sz="1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𝒘</m:t>
                            </m:r>
                          </m:e>
                        </m:d>
                      </m:e>
                      <m:sup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sz="1200" b="1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Similarly</a:t>
                </a:r>
                <a: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if </a:t>
                </a:r>
                <a14:m>
                  <m:oMath xmlns:m="http://schemas.openxmlformats.org/officeDocument/2006/math"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</m:t>
                    </m:r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𝒉</m:t>
                    </m:r>
                  </m:oMath>
                </a14:m>
                <a: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we have an additional quarter circle with area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𝝅</m:t>
                    </m:r>
                    <m:sSup>
                      <m:sSupPr>
                        <m:ctrlP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GB" sz="1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lang="en-GB" sz="1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GB" sz="1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𝒉</m:t>
                            </m:r>
                          </m:e>
                        </m:d>
                      </m:e>
                      <m:sup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If we let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GB" sz="1200" b="1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𝐦𝐚𝐱</m:t>
                        </m:r>
                      </m:fName>
                      <m:e>
                        <m:d>
                          <m:dPr>
                            <m:ctrlPr>
                              <a:rPr lang="en-GB" sz="1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GB" sz="1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𝒂</m:t>
                            </m:r>
                            <m:r>
                              <a:rPr lang="en-GB" sz="1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GB" sz="1200" b="1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𝒃</m:t>
                            </m:r>
                          </m:e>
                        </m:d>
                      </m:e>
                    </m:func>
                  </m:oMath>
                </a14:m>
                <a: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give the maximum of </a:t>
                </a:r>
                <a14:m>
                  <m:oMath xmlns:m="http://schemas.openxmlformats.org/officeDocument/2006/math"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𝒂</m:t>
                    </m:r>
                  </m:oMath>
                </a14:m>
                <a: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𝒃</m:t>
                    </m:r>
                  </m:oMath>
                </a14:m>
                <a: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then the total is</a:t>
                </a:r>
                <a:r>
                  <a:rPr lang="en-GB" sz="1200" b="1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f>
                      <m:fPr>
                        <m:ctrlPr>
                          <a:rPr lang="en-GB" sz="12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12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en-GB" sz="12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  <m:r>
                      <a:rPr lang="en-GB" sz="12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𝝅</m:t>
                    </m:r>
                    <m:sSup>
                      <m:sSupPr>
                        <m:ctrlPr>
                          <a:rPr lang="en-GB" sz="12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sz="12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p>
                        <m:r>
                          <a:rPr lang="en-GB" sz="12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GB" sz="12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func>
                      <m:funcPr>
                        <m:ctrlPr>
                          <a:rPr lang="en-GB" sz="12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GB" sz="12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𝐦𝐚𝐱</m:t>
                        </m:r>
                      </m:fName>
                      <m:e>
                        <m:d>
                          <m:dPr>
                            <m:ctrlPr>
                              <a:rPr lang="en-GB" sz="12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1200" b="1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1200" b="1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GB" sz="1200" b="1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𝟒</m:t>
                                </m:r>
                              </m:den>
                            </m:f>
                            <m:r>
                              <a:rPr lang="en-GB" sz="12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𝝅</m:t>
                            </m:r>
                            <m:sSup>
                              <m:sSupPr>
                                <m:ctrlPr>
                                  <a:rPr lang="en-GB" sz="1200" b="1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GB" sz="1200" b="1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200" b="1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𝒙</m:t>
                                    </m:r>
                                    <m:r>
                                      <a:rPr lang="en-GB" sz="1200" b="1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en-GB" sz="1200" b="1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𝒘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GB" sz="1200" b="1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GB" sz="12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GB" sz="12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</m:e>
                        </m:d>
                      </m:e>
                    </m:func>
                    <m:r>
                      <a:rPr lang="en-GB" sz="1200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func>
                      <m:funcPr>
                        <m:ctrlPr>
                          <a:rPr lang="en-GB" sz="12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GB" sz="1200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𝐦𝐚𝐱</m:t>
                        </m:r>
                      </m:fName>
                      <m:e>
                        <m:d>
                          <m:dPr>
                            <m:ctrlPr>
                              <a:rPr lang="en-GB" sz="12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1200" b="1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1200" b="1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GB" sz="1200" b="1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𝟒</m:t>
                                </m:r>
                              </m:den>
                            </m:f>
                            <m:r>
                              <a:rPr lang="en-GB" sz="12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𝝅</m:t>
                            </m:r>
                            <m:sSup>
                              <m:sSupPr>
                                <m:ctrlPr>
                                  <a:rPr lang="en-GB" sz="1200" b="1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GB" sz="1200" b="1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1200" b="1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𝒙</m:t>
                                    </m:r>
                                    <m:r>
                                      <a:rPr lang="en-GB" sz="1200" b="1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en-GB" sz="1200" b="1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𝒉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GB" sz="1200" b="1" i="1"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GB" sz="12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GB" sz="1200" b="1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</m:e>
                        </m:d>
                      </m:e>
                    </m:func>
                  </m:oMath>
                </a14:m>
                <a:r>
                  <a:rPr lang="en-GB" sz="1200" dirty="0"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/>
                </a:r>
                <a:br>
                  <a:rPr lang="en-GB" sz="1200" dirty="0">
                    <a:latin typeface="Cambria Math" panose="020405030504060302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𝐍𝐨𝐭𝐞</m:t>
                    </m:r>
                    <m:r>
                      <a:rPr lang="en-GB" sz="1200" b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𝐭𝐡𝐚𝐭</m:t>
                    </m:r>
                    <m:r>
                      <a:rPr lang="en-GB" sz="1200" b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𝐢𝐟</m:t>
                    </m:r>
                    <m:r>
                      <a:rPr lang="en-GB" sz="1200" b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𝐰𝐞𝐫𝐞</m:t>
                    </m:r>
                    <m:r>
                      <a:rPr lang="en-GB" sz="1200" b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𝐭𝐨</m:t>
                    </m:r>
                    <m:r>
                      <a:rPr lang="en-GB" sz="1200" b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𝐚𝐥𝐥𝐨𝐰</m:t>
                    </m:r>
                    <m:r>
                      <a:rPr lang="en-GB" sz="1200" b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</m:t>
                    </m:r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𝒘</m:t>
                    </m:r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GB" sz="12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𝒉</m:t>
                    </m:r>
                  </m:oMath>
                </a14:m>
                <a:r>
                  <a:rPr lang="en-GB" sz="12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then things start to get very hairy</a:t>
                </a:r>
                <a:r>
                  <a:rPr lang="en-GB" sz="1200" b="1" dirty="0" smtClean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!</a:t>
                </a:r>
                <a:endParaRPr lang="en-GB" sz="1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9268" y="599127"/>
                <a:ext cx="4282824" cy="6142323"/>
              </a:xfrm>
              <a:prstGeom prst="rect">
                <a:avLst/>
              </a:prstGeom>
              <a:blipFill rotWithShape="0">
                <a:blip r:embed="rId3"/>
                <a:stretch>
                  <a:fillRect l="-142" r="-4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608484" y="1460500"/>
            <a:ext cx="3531716" cy="10033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8" name="Rectangle 7"/>
          <p:cNvSpPr/>
          <p:nvPr/>
        </p:nvSpPr>
        <p:spPr>
          <a:xfrm>
            <a:off x="608484" y="2666988"/>
            <a:ext cx="3531716" cy="3937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9" name="Rectangle 8"/>
          <p:cNvSpPr/>
          <p:nvPr/>
        </p:nvSpPr>
        <p:spPr>
          <a:xfrm>
            <a:off x="608484" y="3284724"/>
            <a:ext cx="3531716" cy="11523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0" name="Rectangle 9"/>
          <p:cNvSpPr/>
          <p:nvPr/>
        </p:nvSpPr>
        <p:spPr>
          <a:xfrm>
            <a:off x="590724" y="4869160"/>
            <a:ext cx="3531716" cy="8077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90724" y="6097240"/>
            <a:ext cx="3531716" cy="7452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242272" y="1087884"/>
            <a:ext cx="3800128" cy="8552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227736" y="2384074"/>
            <a:ext cx="3800128" cy="80362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224512" y="4241800"/>
            <a:ext cx="3800128" cy="24765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1084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2267744" y="3429000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6228184" y="4293096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835696" y="2996952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</a:t>
            </a:r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444208" y="3861048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B</a:t>
            </a:r>
            <a:endParaRPr lang="en-GB" sz="2800" dirty="0"/>
          </a:p>
        </p:txBody>
      </p:sp>
      <p:sp>
        <p:nvSpPr>
          <p:cNvPr id="10" name="Arc 9"/>
          <p:cNvSpPr/>
          <p:nvPr/>
        </p:nvSpPr>
        <p:spPr>
          <a:xfrm>
            <a:off x="-108520" y="1268760"/>
            <a:ext cx="5040000" cy="5040000"/>
          </a:xfrm>
          <a:prstGeom prst="arc">
            <a:avLst>
              <a:gd name="adj1" fmla="val 19100741"/>
              <a:gd name="adj2" fmla="val 4115668"/>
            </a:avLst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rc 10"/>
          <p:cNvSpPr/>
          <p:nvPr/>
        </p:nvSpPr>
        <p:spPr>
          <a:xfrm>
            <a:off x="3779912" y="1818000"/>
            <a:ext cx="5040000" cy="5040000"/>
          </a:xfrm>
          <a:prstGeom prst="arc">
            <a:avLst>
              <a:gd name="adj1" fmla="val 8250778"/>
              <a:gd name="adj2" fmla="val 13977415"/>
            </a:avLst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4003040" y="1556792"/>
            <a:ext cx="712976" cy="499640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51520" y="4869160"/>
            <a:ext cx="2448272" cy="175432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STEP 1: </a:t>
            </a:r>
            <a:r>
              <a:rPr lang="en-GB" dirty="0" smtClean="0"/>
              <a:t>Put your compass on A and set the distance so that it’s slightly more than halfway between A and B. Draw an arc.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6300192" y="1412776"/>
            <a:ext cx="2448272" cy="20313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STEP 2: </a:t>
            </a:r>
            <a:r>
              <a:rPr lang="en-GB" dirty="0" smtClean="0"/>
              <a:t>Using the same distance on your compass, draw another arc, ensuring you include the points of intersection with the other arc.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6300204" y="5085184"/>
            <a:ext cx="2448272" cy="92333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STEP 3: </a:t>
            </a:r>
            <a:r>
              <a:rPr lang="en-GB" dirty="0" smtClean="0"/>
              <a:t>Draw a line between the two points of intersection.</a:t>
            </a:r>
            <a:endParaRPr lang="en-GB" dirty="0"/>
          </a:p>
        </p:txBody>
      </p:sp>
      <p:grpSp>
        <p:nvGrpSpPr>
          <p:cNvPr id="18" name="Group 17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19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 smtClean="0"/>
                <a:t>Skill #1</a:t>
              </a:r>
              <a:r>
                <a:rPr lang="en-GB" sz="3200" b="1" dirty="0" smtClean="0"/>
                <a:t>:</a:t>
              </a:r>
              <a:r>
                <a:rPr lang="en-GB" sz="3200" dirty="0" smtClean="0"/>
                <a:t> </a:t>
              </a:r>
              <a:r>
                <a:rPr lang="en-GB" sz="3200" dirty="0" smtClean="0"/>
                <a:t>Perpendicular Bisector</a:t>
              </a:r>
              <a:endParaRPr lang="en-GB" sz="3200" dirty="0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251520" y="692696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Draw any two points, label them A and B, and find their </a:t>
            </a:r>
            <a:r>
              <a:rPr lang="en-GB" b="1" dirty="0" smtClean="0"/>
              <a:t>perpendicular bisector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7271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Common Losses of Exam Marks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Oval 4"/>
          <p:cNvSpPr/>
          <p:nvPr/>
        </p:nvSpPr>
        <p:spPr>
          <a:xfrm>
            <a:off x="827584" y="2996952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3419872" y="3573016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95536" y="2564904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635896" y="3356992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B</a:t>
            </a:r>
            <a:endParaRPr lang="en-GB" sz="2800" dirty="0"/>
          </a:p>
        </p:txBody>
      </p:sp>
      <p:sp>
        <p:nvSpPr>
          <p:cNvPr id="9" name="Arc 8"/>
          <p:cNvSpPr/>
          <p:nvPr/>
        </p:nvSpPr>
        <p:spPr>
          <a:xfrm>
            <a:off x="-450904" y="1738784"/>
            <a:ext cx="2747064" cy="2711296"/>
          </a:xfrm>
          <a:prstGeom prst="arc">
            <a:avLst>
              <a:gd name="adj1" fmla="val 19100741"/>
              <a:gd name="adj2" fmla="val 4115668"/>
            </a:avLst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rc 17"/>
          <p:cNvSpPr/>
          <p:nvPr/>
        </p:nvSpPr>
        <p:spPr>
          <a:xfrm>
            <a:off x="2190656" y="2429272"/>
            <a:ext cx="2747064" cy="2711296"/>
          </a:xfrm>
          <a:prstGeom prst="arc">
            <a:avLst>
              <a:gd name="adj1" fmla="val 8657681"/>
              <a:gd name="adj2" fmla="val 14532457"/>
            </a:avLst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1805940" y="1699260"/>
            <a:ext cx="998220" cy="31394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83568" y="5157192"/>
            <a:ext cx="3384376" cy="120032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Le </a:t>
            </a:r>
            <a:r>
              <a:rPr lang="en-GB" b="1" dirty="0" err="1" smtClean="0"/>
              <a:t>Problemo</a:t>
            </a:r>
            <a:r>
              <a:rPr lang="en-GB" b="1" dirty="0" smtClean="0"/>
              <a:t>:</a:t>
            </a:r>
          </a:p>
          <a:p>
            <a:r>
              <a:rPr lang="en-GB" dirty="0" smtClean="0"/>
              <a:t>Arcs don’t overlap enough, so points of intersection to draw line through is not clear.</a:t>
            </a:r>
            <a:endParaRPr lang="en-GB" dirty="0"/>
          </a:p>
        </p:txBody>
      </p:sp>
      <p:sp>
        <p:nvSpPr>
          <p:cNvPr id="26" name="Oval 25"/>
          <p:cNvSpPr/>
          <p:nvPr/>
        </p:nvSpPr>
        <p:spPr>
          <a:xfrm>
            <a:off x="5148064" y="2924944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7740352" y="3501008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4716016" y="2492896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</a:t>
            </a:r>
            <a:endParaRPr lang="en-GB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7956376" y="3284984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B</a:t>
            </a:r>
            <a:endParaRPr lang="en-GB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5004048" y="5085184"/>
            <a:ext cx="3384376" cy="138499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Le </a:t>
            </a:r>
            <a:r>
              <a:rPr lang="en-GB" b="1" dirty="0" err="1" smtClean="0"/>
              <a:t>Problemo</a:t>
            </a:r>
            <a:r>
              <a:rPr lang="en-GB" b="1" dirty="0" smtClean="0"/>
              <a:t>:</a:t>
            </a:r>
          </a:p>
          <a:p>
            <a:r>
              <a:rPr lang="en-GB" dirty="0" smtClean="0"/>
              <a:t>Locus is not long enough. </a:t>
            </a:r>
          </a:p>
          <a:p>
            <a:r>
              <a:rPr lang="en-GB" sz="1600" dirty="0" smtClean="0"/>
              <a:t>(Since it’s actually infinitely long, we want to draw it sufficiently long to suggest it’s infinite)</a:t>
            </a:r>
            <a:endParaRPr lang="en-GB" sz="1600" dirty="0"/>
          </a:p>
        </p:txBody>
      </p:sp>
      <p:sp>
        <p:nvSpPr>
          <p:cNvPr id="32" name="Arc 31"/>
          <p:cNvSpPr/>
          <p:nvPr/>
        </p:nvSpPr>
        <p:spPr>
          <a:xfrm>
            <a:off x="3779912" y="1484784"/>
            <a:ext cx="3024000" cy="3024000"/>
          </a:xfrm>
          <a:prstGeom prst="arc">
            <a:avLst>
              <a:gd name="adj1" fmla="val 19100741"/>
              <a:gd name="adj2" fmla="val 4115668"/>
            </a:avLst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Arc 32"/>
          <p:cNvSpPr/>
          <p:nvPr/>
        </p:nvSpPr>
        <p:spPr>
          <a:xfrm>
            <a:off x="6372200" y="2132856"/>
            <a:ext cx="3024000" cy="3024000"/>
          </a:xfrm>
          <a:prstGeom prst="arc">
            <a:avLst>
              <a:gd name="adj1" fmla="val 9434911"/>
              <a:gd name="adj2" fmla="val 13973272"/>
            </a:avLst>
          </a:prstGeom>
          <a:noFill/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6372200" y="2514600"/>
            <a:ext cx="417220" cy="163448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683568" y="5517232"/>
            <a:ext cx="3384376" cy="8322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004048" y="5445224"/>
            <a:ext cx="3384376" cy="10081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7" grpId="0" animBg="1"/>
      <p:bldP spid="37" grpId="1" animBg="1"/>
      <p:bldP spid="38" grpId="0" animBg="1"/>
      <p:bldP spid="3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 smtClean="0"/>
                <a:t>Skill #2</a:t>
              </a:r>
              <a:r>
                <a:rPr lang="en-GB" sz="3200" dirty="0" smtClean="0"/>
                <a:t>: Constructing Polygons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/>
        </p:nvCxnSpPr>
        <p:spPr>
          <a:xfrm>
            <a:off x="2604352" y="5948850"/>
            <a:ext cx="38884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028720" y="5656463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A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492784" y="5656461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B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1425899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Draw a line of suitable length (e.g. 7cm) in your books, leaving some space above.</a:t>
            </a:r>
          </a:p>
          <a:p>
            <a:r>
              <a:rPr lang="en-GB" dirty="0" smtClean="0"/>
              <a:t>Construct an equilateral triangle with base AB.</a:t>
            </a:r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604784" y="2582234"/>
            <a:ext cx="1925306" cy="330770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4511040" y="2569534"/>
            <a:ext cx="1981744" cy="33793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803676" y="2204864"/>
            <a:ext cx="1800772" cy="93610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Click to </a:t>
            </a:r>
            <a:r>
              <a:rPr lang="en-GB" sz="2400" dirty="0" err="1" smtClean="0"/>
              <a:t>Brosketch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492352" y="3356992"/>
            <a:ext cx="23768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Draw two arcs with the length AB, with centres A and B.</a:t>
            </a:r>
            <a:endParaRPr lang="en-GB" dirty="0"/>
          </a:p>
        </p:txBody>
      </p:sp>
      <p:sp>
        <p:nvSpPr>
          <p:cNvPr id="13" name="Arc 12"/>
          <p:cNvSpPr/>
          <p:nvPr/>
        </p:nvSpPr>
        <p:spPr>
          <a:xfrm>
            <a:off x="-1306508" y="2060848"/>
            <a:ext cx="7776000" cy="7776000"/>
          </a:xfrm>
          <a:prstGeom prst="arc">
            <a:avLst>
              <a:gd name="adj1" fmla="val 17523978"/>
              <a:gd name="adj2" fmla="val 19222307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c 13"/>
          <p:cNvSpPr/>
          <p:nvPr/>
        </p:nvSpPr>
        <p:spPr>
          <a:xfrm flipH="1">
            <a:off x="2604352" y="2060848"/>
            <a:ext cx="7776000" cy="7776000"/>
          </a:xfrm>
          <a:prstGeom prst="arc">
            <a:avLst>
              <a:gd name="adj1" fmla="val 17523978"/>
              <a:gd name="adj2" fmla="val 19222307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395536" y="772411"/>
            <a:ext cx="4896544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/>
              <a:t>a. Equilateral Triangle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1789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 smtClean="0"/>
                <a:t>Skill #2</a:t>
              </a:r>
              <a:r>
                <a:rPr lang="en-GB" sz="3200" dirty="0" smtClean="0"/>
                <a:t>: Constructing Polygons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/>
        </p:nvCxnSpPr>
        <p:spPr>
          <a:xfrm>
            <a:off x="1487568" y="5889937"/>
            <a:ext cx="5040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11504" y="5597550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A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523505" y="5611745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B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1358212"/>
            <a:ext cx="78488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“Construct a triangle with lengths 7cm, 5cm and 4cm.”</a:t>
            </a:r>
          </a:p>
          <a:p>
            <a:r>
              <a:rPr lang="en-GB" dirty="0" smtClean="0"/>
              <a:t>(Note: this time you do obviously need a ‘ruler’!)</a:t>
            </a:r>
            <a:endParaRPr lang="en-GB" dirty="0"/>
          </a:p>
        </p:txBody>
      </p:sp>
      <p:cxnSp>
        <p:nvCxnSpPr>
          <p:cNvPr id="9" name="Straight Connector 8"/>
          <p:cNvCxnSpPr>
            <a:stCxn id="6" idx="3"/>
          </p:cNvCxnSpPr>
          <p:nvPr/>
        </p:nvCxnSpPr>
        <p:spPr>
          <a:xfrm flipV="1">
            <a:off x="1487568" y="4077072"/>
            <a:ext cx="2796400" cy="181286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1"/>
          </p:cNvCxnSpPr>
          <p:nvPr/>
        </p:nvCxnSpPr>
        <p:spPr>
          <a:xfrm flipH="1" flipV="1">
            <a:off x="4283968" y="4077072"/>
            <a:ext cx="2239537" cy="182706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803676" y="2204864"/>
            <a:ext cx="1800772" cy="93610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Click to </a:t>
            </a:r>
            <a:r>
              <a:rPr lang="en-GB" sz="2400" dirty="0" err="1" smtClean="0"/>
              <a:t>Brosketch</a:t>
            </a:r>
            <a:endParaRPr lang="en-GB" sz="2400" dirty="0"/>
          </a:p>
        </p:txBody>
      </p:sp>
      <p:sp>
        <p:nvSpPr>
          <p:cNvPr id="13" name="Arc 12"/>
          <p:cNvSpPr/>
          <p:nvPr/>
        </p:nvSpPr>
        <p:spPr>
          <a:xfrm>
            <a:off x="-2401499" y="2303586"/>
            <a:ext cx="7200000" cy="7200000"/>
          </a:xfrm>
          <a:prstGeom prst="arc">
            <a:avLst>
              <a:gd name="adj1" fmla="val 17523978"/>
              <a:gd name="adj2" fmla="val 20785596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c 13"/>
          <p:cNvSpPr/>
          <p:nvPr/>
        </p:nvSpPr>
        <p:spPr>
          <a:xfrm flipH="1">
            <a:off x="3643505" y="3022638"/>
            <a:ext cx="5760000" cy="5760000"/>
          </a:xfrm>
          <a:prstGeom prst="arc">
            <a:avLst>
              <a:gd name="adj1" fmla="val 17523978"/>
              <a:gd name="adj2" fmla="val 202548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395536" y="772411"/>
            <a:ext cx="4896544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/>
              <a:t>b. Other Triangles</a:t>
            </a:r>
            <a:endParaRPr lang="en-GB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835516" y="590358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7cm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2490552" y="6329223"/>
            <a:ext cx="418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(It’s easiest to start with longest length)</a:t>
            </a:r>
            <a:endParaRPr lang="en-GB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1529629" y="2924944"/>
            <a:ext cx="1518601" cy="2808312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784873" y="391953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5cm</a:t>
            </a:r>
            <a:endParaRPr lang="en-GB" dirty="0"/>
          </a:p>
        </p:txBody>
      </p:sp>
      <p:cxnSp>
        <p:nvCxnSpPr>
          <p:cNvPr id="26" name="Straight Arrow Connector 25"/>
          <p:cNvCxnSpPr>
            <a:stCxn id="7" idx="1"/>
          </p:cNvCxnSpPr>
          <p:nvPr/>
        </p:nvCxnSpPr>
        <p:spPr>
          <a:xfrm flipH="1" flipV="1">
            <a:off x="5053745" y="3527662"/>
            <a:ext cx="1469760" cy="2376471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755959" y="432075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4cm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5308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21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259632" y="5390661"/>
            <a:ext cx="388843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84000" y="5098274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A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148064" y="5098272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B</a:t>
            </a:r>
            <a:endParaRPr lang="en-GB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7164287" y="4359319"/>
            <a:ext cx="183585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Extend the line and </a:t>
            </a:r>
            <a:r>
              <a:rPr lang="en-GB" sz="1600" dirty="0" err="1" smtClean="0"/>
              <a:t>centering</a:t>
            </a:r>
            <a:r>
              <a:rPr lang="en-GB" sz="1600" dirty="0" smtClean="0"/>
              <a:t> the compass at B, </a:t>
            </a:r>
            <a:r>
              <a:rPr lang="en-GB" sz="1600" dirty="0" smtClean="0"/>
              <a:t>mark </a:t>
            </a:r>
            <a:r>
              <a:rPr lang="en-GB" sz="1600" dirty="0" smtClean="0"/>
              <a:t>two points the same distance from </a:t>
            </a:r>
            <a:r>
              <a:rPr lang="en-GB" sz="1600" dirty="0" smtClean="0"/>
              <a:t>B. </a:t>
            </a:r>
            <a:r>
              <a:rPr lang="en-GB" sz="1600" dirty="0"/>
              <a:t>D</a:t>
            </a:r>
            <a:r>
              <a:rPr lang="en-GB" sz="1600" dirty="0" smtClean="0"/>
              <a:t>raw </a:t>
            </a:r>
            <a:r>
              <a:rPr lang="en-GB" sz="1600" dirty="0" smtClean="0"/>
              <a:t>their perpendicular bisector.</a:t>
            </a:r>
            <a:endParaRPr lang="en-GB" sz="1600" dirty="0"/>
          </a:p>
        </p:txBody>
      </p:sp>
      <p:sp>
        <p:nvSpPr>
          <p:cNvPr id="17" name="Rectangle 16"/>
          <p:cNvSpPr/>
          <p:nvPr/>
        </p:nvSpPr>
        <p:spPr>
          <a:xfrm>
            <a:off x="6623303" y="870976"/>
            <a:ext cx="2114934" cy="93610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Click for Step 1</a:t>
            </a:r>
            <a:endParaRPr lang="en-GB" sz="2400" dirty="0"/>
          </a:p>
        </p:txBody>
      </p:sp>
      <p:sp>
        <p:nvSpPr>
          <p:cNvPr id="18" name="Rectangle 17"/>
          <p:cNvSpPr/>
          <p:nvPr/>
        </p:nvSpPr>
        <p:spPr>
          <a:xfrm>
            <a:off x="6623303" y="2041713"/>
            <a:ext cx="2114934" cy="93610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Click for Step 2</a:t>
            </a:r>
            <a:endParaRPr lang="en-GB" sz="2400" dirty="0"/>
          </a:p>
        </p:txBody>
      </p:sp>
      <p:sp>
        <p:nvSpPr>
          <p:cNvPr id="19" name="Rectangle 18"/>
          <p:cNvSpPr/>
          <p:nvPr/>
        </p:nvSpPr>
        <p:spPr>
          <a:xfrm>
            <a:off x="6623303" y="3212976"/>
            <a:ext cx="2114934" cy="93610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Click for Step 3</a:t>
            </a:r>
            <a:endParaRPr lang="en-GB" sz="2400" dirty="0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5148064" y="1124744"/>
            <a:ext cx="0" cy="54726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Arc 33"/>
          <p:cNvSpPr/>
          <p:nvPr/>
        </p:nvSpPr>
        <p:spPr>
          <a:xfrm>
            <a:off x="1260064" y="1682247"/>
            <a:ext cx="7740074" cy="7416824"/>
          </a:xfrm>
          <a:prstGeom prst="arc">
            <a:avLst>
              <a:gd name="adj1" fmla="val 10537412"/>
              <a:gd name="adj2" fmla="val 16578752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2866212" y="2829996"/>
            <a:ext cx="183585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With the compass set to the length AB and compass on the point B, draw an arc and find the intersection with the line you previously drew.</a:t>
            </a:r>
            <a:endParaRPr lang="en-GB" sz="1600" dirty="0"/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1260064" y="1124744"/>
            <a:ext cx="0" cy="54726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Arc 36"/>
          <p:cNvSpPr/>
          <p:nvPr/>
        </p:nvSpPr>
        <p:spPr>
          <a:xfrm flipH="1">
            <a:off x="-2593610" y="1682247"/>
            <a:ext cx="7740074" cy="7416824"/>
          </a:xfrm>
          <a:prstGeom prst="arc">
            <a:avLst>
              <a:gd name="adj1" fmla="val 10537412"/>
              <a:gd name="adj2" fmla="val 16578752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1276428" y="1682247"/>
            <a:ext cx="3871636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95536" y="772411"/>
            <a:ext cx="4896544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/>
              <a:t>c. Square</a:t>
            </a:r>
            <a:endParaRPr lang="en-GB" sz="2400" dirty="0"/>
          </a:p>
        </p:txBody>
      </p:sp>
      <p:sp>
        <p:nvSpPr>
          <p:cNvPr id="30" name="Arc 29"/>
          <p:cNvSpPr/>
          <p:nvPr/>
        </p:nvSpPr>
        <p:spPr>
          <a:xfrm flipH="1">
            <a:off x="3706623" y="3950370"/>
            <a:ext cx="2880000" cy="2880000"/>
          </a:xfrm>
          <a:prstGeom prst="arc">
            <a:avLst>
              <a:gd name="adj1" fmla="val 9495255"/>
              <a:gd name="adj2" fmla="val 12109352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5243513" y="5390370"/>
            <a:ext cx="1812409" cy="78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Arc 32"/>
          <p:cNvSpPr/>
          <p:nvPr/>
        </p:nvSpPr>
        <p:spPr>
          <a:xfrm flipH="1">
            <a:off x="3706623" y="3966633"/>
            <a:ext cx="2880000" cy="2880000"/>
          </a:xfrm>
          <a:prstGeom prst="arc">
            <a:avLst>
              <a:gd name="adj1" fmla="val 20726613"/>
              <a:gd name="adj2" fmla="val 723085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9" name="Group 38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40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 smtClean="0"/>
                <a:t>Skill #2</a:t>
              </a:r>
              <a:r>
                <a:rPr lang="en-GB" sz="3200" dirty="0" smtClean="0"/>
                <a:t>: Constructing Polygons</a:t>
              </a:r>
              <a:endParaRPr lang="en-GB" sz="3200" dirty="0"/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42" name="Arc 41"/>
          <p:cNvSpPr/>
          <p:nvPr/>
        </p:nvSpPr>
        <p:spPr>
          <a:xfrm flipH="1">
            <a:off x="3230550" y="3889100"/>
            <a:ext cx="2520000" cy="2520000"/>
          </a:xfrm>
          <a:prstGeom prst="arc">
            <a:avLst>
              <a:gd name="adj1" fmla="val 6711354"/>
              <a:gd name="adj2" fmla="val 15427565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Arc 42"/>
          <p:cNvSpPr/>
          <p:nvPr/>
        </p:nvSpPr>
        <p:spPr>
          <a:xfrm>
            <a:off x="4560676" y="3901800"/>
            <a:ext cx="2520000" cy="2520000"/>
          </a:xfrm>
          <a:prstGeom prst="arc">
            <a:avLst>
              <a:gd name="adj1" fmla="val 6711354"/>
              <a:gd name="adj2" fmla="val 15427565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703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22" grpId="0"/>
      <p:bldP spid="34" grpId="0" animBg="1"/>
      <p:bldP spid="35" grpId="0"/>
      <p:bldP spid="37" grpId="0" animBg="1"/>
      <p:bldP spid="30" grpId="0" animBg="1"/>
      <p:bldP spid="33" grpId="0" animBg="1"/>
      <p:bldP spid="42" grpId="0" animBg="1"/>
      <p:bldP spid="4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851511" y="1976054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B</a:t>
            </a:r>
            <a:endParaRPr lang="en-GB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1320171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Start </a:t>
            </a:r>
            <a:r>
              <a:rPr lang="en-GB" dirty="0" smtClean="0"/>
              <a:t>by drawing a circle with radius 5cm.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6623303" y="870976"/>
            <a:ext cx="2114934" cy="93610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Click for Step 1</a:t>
            </a:r>
            <a:endParaRPr lang="en-GB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6519466" y="5070528"/>
            <a:ext cx="23768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Using a radius of 5cm again, put the compass on A and create a point B on the circumference.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1324879" y="1484784"/>
            <a:ext cx="5040000" cy="50400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Arc 16"/>
          <p:cNvSpPr/>
          <p:nvPr/>
        </p:nvSpPr>
        <p:spPr>
          <a:xfrm>
            <a:off x="1324879" y="-1018720"/>
            <a:ext cx="5040000" cy="5040000"/>
          </a:xfrm>
          <a:prstGeom prst="arc">
            <a:avLst>
              <a:gd name="adj1" fmla="val 1526386"/>
              <a:gd name="adj2" fmla="val 2396456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3841750" y="1339028"/>
            <a:ext cx="3129" cy="28974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Arc 22"/>
          <p:cNvSpPr/>
          <p:nvPr/>
        </p:nvSpPr>
        <p:spPr>
          <a:xfrm>
            <a:off x="3449758" y="40829"/>
            <a:ext cx="5040000" cy="5040000"/>
          </a:xfrm>
          <a:prstGeom prst="arc">
            <a:avLst>
              <a:gd name="adj1" fmla="val 4803280"/>
              <a:gd name="adj2" fmla="val 5594433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Arc 23"/>
          <p:cNvSpPr/>
          <p:nvPr/>
        </p:nvSpPr>
        <p:spPr>
          <a:xfrm>
            <a:off x="3590578" y="2492896"/>
            <a:ext cx="5040000" cy="5040000"/>
          </a:xfrm>
          <a:prstGeom prst="arc">
            <a:avLst>
              <a:gd name="adj1" fmla="val 8286882"/>
              <a:gd name="adj2" fmla="val 9058561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Arc 24"/>
          <p:cNvSpPr/>
          <p:nvPr/>
        </p:nvSpPr>
        <p:spPr>
          <a:xfrm>
            <a:off x="1655956" y="3998350"/>
            <a:ext cx="5040000" cy="5040000"/>
          </a:xfrm>
          <a:prstGeom prst="arc">
            <a:avLst>
              <a:gd name="adj1" fmla="val 11921481"/>
              <a:gd name="adj2" fmla="val 12442118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c 25"/>
          <p:cNvSpPr/>
          <p:nvPr/>
        </p:nvSpPr>
        <p:spPr>
          <a:xfrm>
            <a:off x="-638405" y="2996952"/>
            <a:ext cx="5040000" cy="5040000"/>
          </a:xfrm>
          <a:prstGeom prst="arc">
            <a:avLst>
              <a:gd name="adj1" fmla="val 15380153"/>
              <a:gd name="adj2" fmla="val 16009110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reeform 18"/>
          <p:cNvSpPr/>
          <p:nvPr/>
        </p:nvSpPr>
        <p:spPr>
          <a:xfrm>
            <a:off x="1524000" y="1469571"/>
            <a:ext cx="4615543" cy="5050972"/>
          </a:xfrm>
          <a:custGeom>
            <a:avLst/>
            <a:gdLst>
              <a:gd name="connsiteX0" fmla="*/ 2318657 w 4615543"/>
              <a:gd name="connsiteY0" fmla="*/ 0 h 5050972"/>
              <a:gd name="connsiteX1" fmla="*/ 4506686 w 4615543"/>
              <a:gd name="connsiteY1" fmla="*/ 1284515 h 5050972"/>
              <a:gd name="connsiteX2" fmla="*/ 4615543 w 4615543"/>
              <a:gd name="connsiteY2" fmla="*/ 3603172 h 5050972"/>
              <a:gd name="connsiteX3" fmla="*/ 2558143 w 4615543"/>
              <a:gd name="connsiteY3" fmla="*/ 5050972 h 5050972"/>
              <a:gd name="connsiteX4" fmla="*/ 337457 w 4615543"/>
              <a:gd name="connsiteY4" fmla="*/ 4082143 h 5050972"/>
              <a:gd name="connsiteX5" fmla="*/ 0 w 4615543"/>
              <a:gd name="connsiteY5" fmla="*/ 1556658 h 5050972"/>
              <a:gd name="connsiteX6" fmla="*/ 2318657 w 4615543"/>
              <a:gd name="connsiteY6" fmla="*/ 0 h 5050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15543" h="5050972">
                <a:moveTo>
                  <a:pt x="2318657" y="0"/>
                </a:moveTo>
                <a:lnTo>
                  <a:pt x="4506686" y="1284515"/>
                </a:lnTo>
                <a:lnTo>
                  <a:pt x="4615543" y="3603172"/>
                </a:lnTo>
                <a:lnTo>
                  <a:pt x="2558143" y="5050972"/>
                </a:lnTo>
                <a:lnTo>
                  <a:pt x="337457" y="4082143"/>
                </a:lnTo>
                <a:lnTo>
                  <a:pt x="0" y="1556658"/>
                </a:lnTo>
                <a:lnTo>
                  <a:pt x="2318657" y="0"/>
                </a:lnTo>
                <a:close/>
              </a:path>
            </a:pathLst>
          </a:cu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6623303" y="2041713"/>
            <a:ext cx="2114934" cy="93610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Click for Step 2</a:t>
            </a:r>
            <a:endParaRPr lang="en-GB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3449758" y="1628775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A</a:t>
            </a:r>
            <a:endParaRPr lang="en-GB" sz="3200" dirty="0"/>
          </a:p>
        </p:txBody>
      </p:sp>
      <p:sp>
        <p:nvSpPr>
          <p:cNvPr id="29" name="Rectangle 28"/>
          <p:cNvSpPr/>
          <p:nvPr/>
        </p:nvSpPr>
        <p:spPr>
          <a:xfrm>
            <a:off x="6623303" y="3212976"/>
            <a:ext cx="2114934" cy="93610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Click for Step 3</a:t>
            </a:r>
            <a:endParaRPr lang="en-GB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6492352" y="4348986"/>
            <a:ext cx="2376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Make a point A on the circle.</a:t>
            </a:r>
            <a:endParaRPr lang="en-GB" dirty="0"/>
          </a:p>
        </p:txBody>
      </p:sp>
      <p:grpSp>
        <p:nvGrpSpPr>
          <p:cNvPr id="21" name="Group 20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1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 smtClean="0"/>
                <a:t>Skill #2</a:t>
              </a:r>
              <a:r>
                <a:rPr lang="en-GB" sz="3200" dirty="0" smtClean="0"/>
                <a:t>: Constructing Polygons</a:t>
              </a:r>
              <a:endParaRPr lang="en-GB" sz="3200" dirty="0"/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395536" y="772411"/>
            <a:ext cx="4896544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/>
              <a:t>c. Hexagon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23366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8" grpId="0"/>
      <p:bldP spid="22" grpId="0"/>
      <p:bldP spid="17" grpId="0" animBg="1"/>
      <p:bldP spid="23" grpId="0" animBg="1"/>
      <p:bldP spid="24" grpId="0" animBg="1"/>
      <p:bldP spid="25" grpId="0" animBg="1"/>
      <p:bldP spid="26" grpId="0" animBg="1"/>
      <p:bldP spid="19" grpId="0" animBg="1"/>
      <p:bldP spid="28" grpId="0"/>
      <p:bldP spid="3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5731</TotalTime>
  <Words>1758</Words>
  <Application>Microsoft Office PowerPoint</Application>
  <PresentationFormat>On-screen Show (4:3)</PresentationFormat>
  <Paragraphs>288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Calibri</vt:lpstr>
      <vt:lpstr>Cambria Math</vt:lpstr>
      <vt:lpstr>Symbol</vt:lpstr>
      <vt:lpstr>Times New Roman</vt:lpstr>
      <vt:lpstr>Wingdings</vt:lpstr>
      <vt:lpstr>Office Theme</vt:lpstr>
      <vt:lpstr>GCSE: Constructions &amp; Loci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Oxford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9: Loci</dc:title>
  <dc:creator>jamf</dc:creator>
  <cp:lastModifiedBy>Jamie Frost</cp:lastModifiedBy>
  <cp:revision>45</cp:revision>
  <dcterms:created xsi:type="dcterms:W3CDTF">2013-12-30T20:07:56Z</dcterms:created>
  <dcterms:modified xsi:type="dcterms:W3CDTF">2014-12-28T08:11:05Z</dcterms:modified>
</cp:coreProperties>
</file>