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1" r:id="rId2"/>
    <p:sldId id="490" r:id="rId3"/>
    <p:sldId id="492" r:id="rId4"/>
    <p:sldId id="491" r:id="rId5"/>
    <p:sldId id="493" r:id="rId6"/>
    <p:sldId id="494" r:id="rId7"/>
    <p:sldId id="495" r:id="rId8"/>
    <p:sldId id="496" r:id="rId9"/>
    <p:sldId id="49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8" autoAdjust="0"/>
    <p:restoredTop sz="87722" autoAdjust="0"/>
  </p:normalViewPr>
  <p:slideViewPr>
    <p:cSldViewPr>
      <p:cViewPr>
        <p:scale>
          <a:sx n="66" d="100"/>
          <a:sy n="66" d="100"/>
        </p:scale>
        <p:origin x="2130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23/08/2015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92D050"/>
                </a:solidFill>
              </a:rPr>
              <a:t>IGCSE </a:t>
            </a:r>
            <a:r>
              <a:rPr lang="en-GB" dirty="0"/>
              <a:t>S</a:t>
            </a:r>
            <a:r>
              <a:rPr lang="en-GB" dirty="0" smtClean="0"/>
              <a:t>olving Equations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Dr J Frost (jfrost@tiffin.kingston.sch.uk) </a:t>
            </a:r>
            <a:endParaRPr lang="en-GB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Last modified: </a:t>
            </a:r>
            <a:r>
              <a:rPr lang="en-GB" dirty="0" smtClean="0"/>
              <a:t>23</a:t>
            </a:r>
            <a:r>
              <a:rPr lang="en-GB" baseline="30000" dirty="0" smtClean="0"/>
              <a:t>rd</a:t>
            </a:r>
            <a:r>
              <a:rPr lang="en-GB" dirty="0" smtClean="0"/>
              <a:t> August </a:t>
            </a:r>
            <a:r>
              <a:rPr lang="en-GB" dirty="0" smtClean="0"/>
              <a:t>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47664" y="435388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Objectives: </a:t>
            </a:r>
            <a:r>
              <a:rPr lang="en-GB" dirty="0" smtClean="0"/>
              <a:t>From the specification:</a:t>
            </a:r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716" y="4841964"/>
            <a:ext cx="8849137" cy="120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0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What makes this topic Further-</a:t>
              </a:r>
              <a:r>
                <a:rPr lang="en-GB" sz="3200" dirty="0" err="1" smtClean="0"/>
                <a:t>mathsey</a:t>
              </a:r>
              <a:r>
                <a:rPr lang="en-GB" sz="3200" dirty="0" smtClean="0"/>
                <a:t>?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23528" y="76470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There is </a:t>
            </a:r>
            <a:r>
              <a:rPr lang="en-GB" b="1" dirty="0" smtClean="0"/>
              <a:t>no new material</a:t>
            </a:r>
            <a:r>
              <a:rPr lang="en-GB" dirty="0" smtClean="0"/>
              <a:t> relative to the normal GCSE.</a:t>
            </a:r>
          </a:p>
          <a:p>
            <a:r>
              <a:rPr lang="en-GB" dirty="0" smtClean="0"/>
              <a:t>Here are types of questions that tend to come up: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1314" y="2061968"/>
            <a:ext cx="4848225" cy="6381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4321314" y="1692636"/>
            <a:ext cx="324036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Use of the quadratic formula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435164" y="3270866"/>
            <a:ext cx="3756826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Equations involving algebraic fractions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164" y="3645024"/>
            <a:ext cx="3146579" cy="98583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435164" y="1683730"/>
            <a:ext cx="2448272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Solving linear equations</a:t>
            </a:r>
            <a:endParaRPr lang="en-GB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784" y="2061968"/>
            <a:ext cx="2480652" cy="87475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4644007" y="3253754"/>
            <a:ext cx="4163433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Operators</a:t>
            </a:r>
            <a:endParaRPr lang="en-GB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4008" y="3623086"/>
            <a:ext cx="4163433" cy="182213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9438" y="5655425"/>
            <a:ext cx="8849137" cy="120257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837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 </a:t>
              </a:r>
              <a:r>
                <a:rPr lang="en-GB" sz="3200" dirty="0" smtClean="0"/>
                <a:t>:: </a:t>
              </a:r>
              <a:r>
                <a:rPr lang="en-GB" sz="3200" dirty="0" smtClean="0"/>
                <a:t>Linear and other simple equations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250" y="1350060"/>
            <a:ext cx="2755121" cy="62836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467544" y="980728"/>
            <a:ext cx="275987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June 2013 Paper 1</a:t>
            </a:r>
            <a:endParaRPr lang="en-GB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442" y="1333261"/>
            <a:ext cx="2376264" cy="7164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4139952" y="963929"/>
            <a:ext cx="237875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Set 1 Paper 2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4004047"/>
            <a:ext cx="2657591" cy="64908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467544" y="3624063"/>
            <a:ext cx="208823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Set 4 Paper 2</a:t>
            </a:r>
            <a:endParaRPr lang="en-GB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9056" y="3993395"/>
            <a:ext cx="2040248" cy="782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4572000" y="3624063"/>
            <a:ext cx="202730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Set 4 Paper 2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205133" y="3356992"/>
            <a:ext cx="1656184" cy="17543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/>
              <a:t>Bro Tip</a:t>
            </a:r>
            <a:r>
              <a:rPr lang="en-GB" dirty="0" smtClean="0"/>
              <a:t>: Remember we ‘cross multiply’ if we just have a fraction on each side.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251520" y="3429000"/>
            <a:ext cx="67687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467544" y="2049723"/>
                <a:ext cx="2657591" cy="929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33+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049723"/>
                <a:ext cx="2657591" cy="92948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3835409" y="2049722"/>
                <a:ext cx="2657591" cy="1170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9−2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=4−4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=−5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409" y="2049722"/>
                <a:ext cx="2657591" cy="117051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29742" y="4912016"/>
                <a:ext cx="2657591" cy="1683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35+4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=36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42" y="4912016"/>
                <a:ext cx="2657591" cy="168353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4628002" y="5049618"/>
                <a:ext cx="1721487" cy="14083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27=8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b="0" dirty="0" smtClean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8002" y="5049618"/>
                <a:ext cx="1721487" cy="140833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angle 30"/>
          <p:cNvSpPr/>
          <p:nvPr/>
        </p:nvSpPr>
        <p:spPr>
          <a:xfrm>
            <a:off x="449340" y="1986101"/>
            <a:ext cx="2764031" cy="11840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28391" y="2044417"/>
            <a:ext cx="2390316" cy="11257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58249" y="4653134"/>
            <a:ext cx="2666885" cy="194241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59055" y="4776282"/>
            <a:ext cx="2040249" cy="18192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2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 :: Use of the quadratic formula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08720"/>
            <a:ext cx="7273131" cy="95736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220072" y="5308608"/>
                <a:ext cx="3672980" cy="123912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Quadratic Formula </a:t>
                </a:r>
                <a:r>
                  <a:rPr lang="en-GB" sz="1400" dirty="0" smtClean="0"/>
                  <a:t>(provided in exam)</a:t>
                </a:r>
              </a:p>
              <a:p>
                <a:r>
                  <a:rPr lang="en-GB" dirty="0" smtClean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 smtClean="0"/>
                  <a:t>,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308608"/>
                <a:ext cx="3672980" cy="1239122"/>
              </a:xfrm>
              <a:prstGeom prst="rect">
                <a:avLst/>
              </a:prstGeom>
              <a:blipFill rotWithShape="0">
                <a:blip r:embed="rId3"/>
                <a:stretch>
                  <a:fillRect l="-988" t="-19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295797" y="2175680"/>
                <a:ext cx="5904656" cy="2012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=6, 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=7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−6±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36−28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−6±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   =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−6±2</m:t>
                          </m:r>
                          <m:rad>
                            <m:radPr>
                              <m:degHide m:val="on"/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=−3±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797" y="2175680"/>
                <a:ext cx="5904656" cy="201208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591903" y="1874160"/>
            <a:ext cx="7292788" cy="27789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0632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 smtClean="0"/>
                <a:t>RECAP</a:t>
              </a:r>
              <a:r>
                <a:rPr lang="en-GB" sz="3200" dirty="0" smtClean="0"/>
                <a:t> :: Algebraic fractions in equations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836712"/>
            <a:ext cx="3960440" cy="124082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195736" y="2276872"/>
                <a:ext cx="4968552" cy="34901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400" b="0" dirty="0" smtClean="0"/>
              </a:p>
              <a:p>
                <a:r>
                  <a:rPr lang="en-GB" sz="2400" b="0" dirty="0" smtClean="0"/>
                  <a:t/>
                </a:r>
                <a:br>
                  <a:rPr lang="en-GB" sz="2400" b="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+10=5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+10=5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+10=5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−30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−40=0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ra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=±2</m:t>
                      </m:r>
                      <m:rad>
                        <m:radPr>
                          <m:degHide m:val="on"/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2276872"/>
                <a:ext cx="4968552" cy="34901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2843808" y="2265490"/>
            <a:ext cx="3816424" cy="9787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 smtClean="0"/>
              <a:t>First Step ?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2843808" y="3400430"/>
            <a:ext cx="3816424" cy="23780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0272" y="2291543"/>
            <a:ext cx="180020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Simply combine any fractions into one.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42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267744" y="1186871"/>
                <a:ext cx="4389288" cy="45390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f>
                        <m:f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+9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−12</m:t>
                          </m:r>
                        </m:num>
                        <m:den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den>
                      </m:f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r>
                  <a:rPr lang="en-GB" sz="2400" b="0" dirty="0" smtClean="0"/>
                  <a:t/>
                </a:r>
                <a:br>
                  <a:rPr lang="en-GB" sz="2400" b="0" dirty="0" smtClean="0"/>
                </a:br>
                <a:r>
                  <a:rPr lang="en-GB" sz="24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4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−12=</m:t>
                      </m:r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r>
                  <a:rPr lang="en-GB" sz="24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GB" sz="2400" b="0" i="1" dirty="0" smtClean="0">
                    <a:latin typeface="Cambria Math" panose="02040503050406030204" pitchFamily="18" charset="0"/>
                  </a:rPr>
                </a:br>
                <a:r>
                  <a:rPr lang="en-GB" sz="2400" b="0" i="1" dirty="0" err="1" smtClean="0">
                    <a:latin typeface="Cambria Math" panose="02040503050406030204" pitchFamily="18" charset="0"/>
                  </a:rPr>
                  <a:t>ddddsds</a:t>
                </a:r>
                <a:endParaRPr lang="en-GB" sz="2400" b="0" i="1" dirty="0" smtClean="0">
                  <a:latin typeface="Cambria Math" panose="02040503050406030204" pitchFamily="18" charset="0"/>
                </a:endParaRPr>
              </a:p>
              <a:p>
                <a:pPr/>
                <a:r>
                  <a:rPr lang="en-GB" sz="2400" b="0" dirty="0" smtClean="0"/>
                  <a:t/>
                </a:r>
                <a:br>
                  <a:rPr lang="en-GB" sz="2400" b="0" dirty="0" smtClean="0"/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−12=2</m:t>
                      </m:r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−9</m:t>
                          </m:r>
                        </m:e>
                      </m:d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2400" b="1" dirty="0" smtClean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1186871"/>
                <a:ext cx="4389288" cy="45390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326620" y="2194983"/>
            <a:ext cx="4330412" cy="338437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9056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Defined Operators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3528" y="783613"/>
                <a:ext cx="7848872" cy="923330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b="1" dirty="0" smtClean="0"/>
                  <a:t>An operator is simply a function used in a symbol like way.</a:t>
                </a:r>
              </a:p>
              <a:p>
                <a:r>
                  <a:rPr lang="en-GB" dirty="0" smtClean="0"/>
                  <a:t>For example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GB" dirty="0" smtClean="0"/>
                  <a:t> is a function which adds its two arguments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, however we obviously write it as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 smtClean="0"/>
                  <a:t> (+ is known as an ‘infix’ operator).</a:t>
                </a:r>
                <a:endParaRPr lang="en-GB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83613"/>
                <a:ext cx="7848872" cy="923330"/>
              </a:xfrm>
              <a:prstGeom prst="rect">
                <a:avLst/>
              </a:prstGeom>
              <a:blipFill rotWithShape="0">
                <a:blip r:embed="rId2"/>
                <a:stretch>
                  <a:fillRect b="-171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143967"/>
            <a:ext cx="4608512" cy="20970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242" y="5000546"/>
            <a:ext cx="5688632" cy="4577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783124" y="4151349"/>
                <a:ext cx="56166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𝟒𝟔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124" y="4151349"/>
                <a:ext cx="5616624" cy="64633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1711872" y="5295940"/>
                <a:ext cx="5616624" cy="1456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𝚫</m:t>
                      </m:r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  <m:d>
                        <m:d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𝒐𝒓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872" y="5295940"/>
                <a:ext cx="5616624" cy="14561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2635378" y="4142536"/>
            <a:ext cx="4044822" cy="8104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635378" y="5348414"/>
            <a:ext cx="4044822" cy="14206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694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Test Your Understanding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09443"/>
            <a:ext cx="7272808" cy="525658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755576" y="813301"/>
            <a:ext cx="275987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Jan 2013 Paper 1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842280" y="2807216"/>
                <a:ext cx="4684712" cy="120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sz="2400" b="1" i="0" smtClean="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𝟖</m:t>
                      </m:r>
                    </m:oMath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280" y="2807216"/>
                <a:ext cx="4684712" cy="120866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734662" y="5169068"/>
                <a:ext cx="4684712" cy="1300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0" smtClean="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𝟐</m:t>
                      </m:r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𝟓</m:t>
                      </m:r>
                      <m:sSup>
                        <m:sSup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000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4662" y="5169068"/>
                <a:ext cx="4684712" cy="13000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2920385" y="2871876"/>
            <a:ext cx="4620445" cy="11657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03434" y="5236219"/>
            <a:ext cx="4620445" cy="116573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159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smtClean="0"/>
                <a:t>Exercises</a:t>
              </a:r>
              <a:endParaRPr lang="en-GB" sz="3200" dirty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67543" y="908720"/>
                <a:ext cx="4329743" cy="53367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[Specimen 1] Solve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=4  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GB" b="1" dirty="0" smtClean="0"/>
              </a:p>
              <a:p>
                <a:r>
                  <a:rPr lang="en-GB" dirty="0" smtClean="0"/>
                  <a:t>[Set 2 Paper 2] 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 smtClean="0"/>
                  <a:t> 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𝟐𝟓</m:t>
                        </m:r>
                      </m:num>
                      <m:den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GB" b="1" dirty="0" smtClean="0"/>
              </a:p>
              <a:p>
                <a:r>
                  <a:rPr lang="en-GB" dirty="0" smtClean="0"/>
                  <a:t>[Set 3 Paper 1] 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 smtClean="0"/>
                  <a:t>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en-GB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GB" b="1" dirty="0" smtClean="0"/>
              </a:p>
              <a:p>
                <a:r>
                  <a:rPr lang="en-GB" dirty="0" smtClean="0"/>
                  <a:t>[Jan 2013 Paper 2]</a:t>
                </a:r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Show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 smtClean="0"/>
                  <a:t> simplifies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den>
                    </m:f>
                  </m:oMath>
                </a14:m>
                <a:endParaRPr lang="en-GB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Hence or otherwise, solve </a:t>
                </a:r>
                <a:br>
                  <a:rPr lang="en-GB" dirty="0" smtClean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 smtClean="0"/>
                  <a:t> giving your answer to 3sf.</a:t>
                </a:r>
                <a:br>
                  <a:rPr lang="en-GB" dirty="0" smtClean="0"/>
                </a:br>
                <a:r>
                  <a:rPr lang="en-GB" dirty="0" smtClean="0"/>
                  <a:t>          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𝟓𝟒𝟑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𝟒𝟔</m:t>
                    </m:r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r>
                  <a:rPr lang="en-GB" dirty="0" smtClean="0"/>
                  <a:t>[Set 1 Paper 2]</a:t>
                </a:r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−11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+28=0</m:t>
                    </m:r>
                  </m:oMath>
                </a14:m>
                <a:r>
                  <a:rPr lang="en-GB" dirty="0" smtClean="0"/>
                  <a:t>    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𝟕</m:t>
                    </m:r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Use your answer to part (a) to solve </a:t>
                </a:r>
                <a:br>
                  <a:rPr lang="en-GB" dirty="0" smtClean="0"/>
                </a:b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−11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b="0" i="1" smtClean="0">
                        <a:latin typeface="Cambria Math" panose="02040503050406030204" pitchFamily="18" charset="0"/>
                      </a:rPr>
                      <m:t>+28=0</m:t>
                    </m:r>
                  </m:oMath>
                </a14:m>
                <a:r>
                  <a:rPr lang="en-GB" dirty="0" smtClean="0"/>
                  <a:t>	    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𝟒𝟗</m:t>
                    </m:r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endParaRPr lang="en-GB" dirty="0"/>
              </a:p>
              <a:p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i="1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Determine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−1   </m:t>
                    </m:r>
                    <m:r>
                      <a:rPr lang="en-GB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GB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𝟏𝟏</m:t>
                    </m:r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</m:t>
                    </m:r>
                    <m:r>
                      <a:rPr lang="en-GB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∎</m:t>
                    </m:r>
                    <m:r>
                      <a:rPr lang="en-GB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3=1</m:t>
                    </m:r>
                  </m:oMath>
                </a14:m>
                <a:r>
                  <a:rPr lang="en-GB" dirty="0" smtClean="0"/>
                  <a:t>      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𝒑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𝒐𝒓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en-GB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3" y="908720"/>
                <a:ext cx="4329743" cy="5336782"/>
              </a:xfrm>
              <a:prstGeom prst="rect">
                <a:avLst/>
              </a:prstGeom>
              <a:blipFill rotWithShape="0">
                <a:blip r:embed="rId2"/>
                <a:stretch>
                  <a:fillRect l="-1268" t="-114" b="-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508104" y="908720"/>
                <a:ext cx="3503374" cy="5892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=1    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b="1" i="1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endParaRPr lang="en-GB" b="1" dirty="0"/>
              </a:p>
              <a:p>
                <a:endParaRPr lang="en-GB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 smtClean="0"/>
                  <a:t>, giving your answer in the form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rad>
                  </m:oMath>
                </a14:m>
                <a:r>
                  <a:rPr lang="en-GB" dirty="0" smtClean="0"/>
                  <a:t>.  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r>
                  <a:rPr lang="en-GB" dirty="0" smtClean="0"/>
                  <a:t>Hence 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 smtClean="0"/>
                  <a:t>, giving your solution to 3sf.</a:t>
                </a:r>
                <a:br>
                  <a:rPr lang="en-GB" dirty="0" smtClean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GB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GB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GB" b="1" dirty="0" smtClean="0"/>
                  <a:t/>
                </a:r>
                <a:br>
                  <a:rPr lang="en-GB" b="1" dirty="0" smtClean="0"/>
                </a:b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𝟒𝟖𝟔</m:t>
                    </m:r>
                  </m:oMath>
                </a14:m>
                <a:endParaRPr lang="en-GB" b="1" dirty="0" smtClean="0"/>
              </a:p>
              <a:p>
                <a:pPr marL="342900" indent="-342900">
                  <a:buAutoNum type="alphaLcParenBoth"/>
                </a:pPr>
                <a:endParaRPr lang="en-GB" b="1" dirty="0"/>
              </a:p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>
                            <a:latin typeface="Cambria Math" panose="02040503050406030204" pitchFamily="18" charset="0"/>
                          </a:rPr>
                          <m:t>+4</m:t>
                        </m:r>
                      </m:e>
                    </m:rad>
                    <m:r>
                      <a:rPr lang="en-GB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n-GB" dirty="0" smtClean="0"/>
                  <a:t> giving your solution(s) to 3sf.</a:t>
                </a:r>
                <a:endParaRPr lang="en-GB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𝟑𝟖</m:t>
                      </m:r>
                    </m:oMath>
                  </m:oMathPara>
                </a14:m>
                <a:endParaRPr lang="en-GB" b="1" dirty="0" smtClean="0"/>
              </a:p>
              <a:p>
                <a:endParaRPr lang="en-GB" b="1" dirty="0"/>
              </a:p>
              <a:p>
                <a:r>
                  <a:rPr lang="en-GB" dirty="0" smtClean="0"/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⊚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−4</m:t>
                    </m:r>
                  </m:oMath>
                </a14:m>
                <a:endParaRPr lang="en-GB" dirty="0" smtClean="0"/>
              </a:p>
              <a:p>
                <a:r>
                  <a:rPr lang="en-GB" dirty="0" smtClean="0"/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⊚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dirty="0" smtClean="0"/>
                  <a:t>.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𝟐𝟎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908720"/>
                <a:ext cx="3503374" cy="5892575"/>
              </a:xfrm>
              <a:prstGeom prst="rect">
                <a:avLst/>
              </a:prstGeom>
              <a:blipFill rotWithShape="0">
                <a:blip r:embed="rId3"/>
                <a:stretch>
                  <a:fillRect l="-15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3875729" y="797417"/>
            <a:ext cx="1037466" cy="4581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3875729" y="1257453"/>
            <a:ext cx="1037466" cy="407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4052695" y="1665027"/>
            <a:ext cx="1037466" cy="407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75655" y="3433785"/>
            <a:ext cx="1922637" cy="4012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10110" y="4067033"/>
            <a:ext cx="1139312" cy="4832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90165" y="4765209"/>
            <a:ext cx="1139312" cy="4832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143664" y="5459104"/>
            <a:ext cx="759596" cy="41353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582756" y="5872639"/>
            <a:ext cx="1429685" cy="43262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96202" y="869376"/>
            <a:ext cx="1224969" cy="5226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40152" y="2204864"/>
            <a:ext cx="1388696" cy="2790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292948" y="3068960"/>
            <a:ext cx="1581809" cy="53404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98857" y="4508293"/>
            <a:ext cx="2194516" cy="8006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17588" y="6197523"/>
            <a:ext cx="2357671" cy="5717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9512" y="1002693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179512" y="1346695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79512" y="1754269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179512" y="2072601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79512" y="4005064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79512" y="5344559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5210380" y="1639724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5220073" y="1038188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5210380" y="3952488"/>
            <a:ext cx="288031" cy="22908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5082639" y="5592800"/>
            <a:ext cx="415771" cy="22610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27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17594</TotalTime>
  <Words>248</Words>
  <Application>Microsoft Office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IGCSE Solving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Jamie Frost</cp:lastModifiedBy>
  <cp:revision>620</cp:revision>
  <dcterms:created xsi:type="dcterms:W3CDTF">2013-02-28T07:36:55Z</dcterms:created>
  <dcterms:modified xsi:type="dcterms:W3CDTF">2015-08-23T11:07:36Z</dcterms:modified>
</cp:coreProperties>
</file>