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1" r:id="rId2"/>
    <p:sldId id="497" r:id="rId3"/>
    <p:sldId id="490" r:id="rId4"/>
    <p:sldId id="500" r:id="rId5"/>
    <p:sldId id="501" r:id="rId6"/>
    <p:sldId id="502" r:id="rId7"/>
    <p:sldId id="49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87722" autoAdjust="0"/>
  </p:normalViewPr>
  <p:slideViewPr>
    <p:cSldViewPr>
      <p:cViewPr>
        <p:scale>
          <a:sx n="75" d="100"/>
          <a:sy n="75" d="100"/>
        </p:scale>
        <p:origin x="18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29/12/2015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29/12/2015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29/12/2015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29/12/2015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29/12/2015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29/12/2015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2D050"/>
                </a:solidFill>
              </a:rPr>
              <a:t>IGCSE </a:t>
            </a:r>
            <a:r>
              <a:rPr lang="en-GB" dirty="0" smtClean="0"/>
              <a:t>Simultaneous Equations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4934" y="3199284"/>
            <a:ext cx="6984776" cy="141771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Dr J Frost (jfrost@tiffin.kingston.sch.uk</a:t>
            </a:r>
            <a:r>
              <a:rPr lang="en-GB" sz="2400" dirty="0" smtClean="0"/>
              <a:t>)</a:t>
            </a:r>
          </a:p>
          <a:p>
            <a:r>
              <a:rPr lang="en-GB" sz="2800" b="1" dirty="0" smtClean="0"/>
              <a:t>www.drfrostmaths.com </a:t>
            </a:r>
            <a:endParaRPr lang="en-GB" sz="28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Last modified: </a:t>
            </a:r>
            <a:r>
              <a:rPr lang="en-GB" dirty="0" smtClean="0"/>
              <a:t>29</a:t>
            </a:r>
            <a:r>
              <a:rPr lang="en-GB" baseline="30000" dirty="0" smtClean="0"/>
              <a:t>th</a:t>
            </a:r>
            <a:r>
              <a:rPr lang="en-GB" dirty="0" smtClean="0"/>
              <a:t> December </a:t>
            </a:r>
            <a:r>
              <a:rPr lang="en-GB" dirty="0" smtClean="0"/>
              <a:t>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47664" y="435388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Objectives: </a:t>
            </a:r>
            <a:r>
              <a:rPr lang="en-GB" dirty="0" smtClean="0"/>
              <a:t>The specification: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04" y="4854093"/>
            <a:ext cx="8115886" cy="96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30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So what makes this topic Further-Maths-</a:t>
              </a:r>
              <a:r>
                <a:rPr lang="en-GB" sz="3200" dirty="0" err="1" smtClean="0"/>
                <a:t>ey</a:t>
              </a:r>
              <a:r>
                <a:rPr lang="en-GB" sz="3200" dirty="0" smtClean="0"/>
                <a:t>?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27214" y="1426091"/>
                <a:ext cx="6298702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#1</a:t>
                </a:r>
                <a:r>
                  <a:rPr lang="en-GB" dirty="0" smtClean="0"/>
                  <a:t>: </a:t>
                </a:r>
                <a:r>
                  <a:rPr lang="en-GB" dirty="0" smtClean="0"/>
                  <a:t>The equations might not be in the usual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 smtClean="0"/>
                  <a:t> form.</a:t>
                </a:r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214" y="1426091"/>
                <a:ext cx="6298702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675" t="-6154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57326" y="3938132"/>
            <a:ext cx="666294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#2</a:t>
            </a:r>
            <a:r>
              <a:rPr lang="en-GB" dirty="0" smtClean="0"/>
              <a:t>: </a:t>
            </a:r>
            <a:r>
              <a:rPr lang="en-GB" dirty="0" smtClean="0"/>
              <a:t>Normal GCSE questions, just slightly on the harder end.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57326" y="692696"/>
            <a:ext cx="795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largely just the same as simultaneous equations, with either two linear equations, or one linear and one quadratic.</a:t>
            </a:r>
            <a:endParaRPr lang="en-GB" dirty="0"/>
          </a:p>
        </p:txBody>
      </p:sp>
      <p:pic>
        <p:nvPicPr>
          <p:cNvPr id="15" name="Picture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21" y="1829324"/>
            <a:ext cx="4125259" cy="1662834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5436096" y="2014830"/>
                <a:ext cx="3346579" cy="147732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How do you think you’ll deal with this?</a:t>
                </a:r>
              </a:p>
              <a:p>
                <a:r>
                  <a:rPr lang="en-GB" b="1" dirty="0" smtClean="0"/>
                  <a:t>Put them in form you’re used to!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2014830"/>
                <a:ext cx="3346579" cy="147732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507348" y="2620905"/>
            <a:ext cx="3221016" cy="82129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pic>
        <p:nvPicPr>
          <p:cNvPr id="18" name="Picture 1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37112"/>
            <a:ext cx="5096182" cy="17943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001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Linear Simultaneous Equations not in usual form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7" name="Picture 1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23561"/>
            <a:ext cx="4316735" cy="18157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/>
          <p:cNvSpPr txBox="1"/>
          <p:nvPr/>
        </p:nvSpPr>
        <p:spPr>
          <a:xfrm>
            <a:off x="467544" y="1484784"/>
            <a:ext cx="244827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Jan 2012 Paper 1 Q6</a:t>
            </a:r>
            <a:endParaRPr lang="en-GB" dirty="0"/>
          </a:p>
        </p:txBody>
      </p:sp>
      <p:sp>
        <p:nvSpPr>
          <p:cNvPr id="19" name="Right Arrow 18"/>
          <p:cNvSpPr/>
          <p:nvPr/>
        </p:nvSpPr>
        <p:spPr>
          <a:xfrm>
            <a:off x="4784279" y="2348880"/>
            <a:ext cx="867841" cy="57606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5364088" y="2221413"/>
                <a:ext cx="3078088" cy="4154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  <m:oMath xmlns:m="http://schemas.openxmlformats.org/officeDocument/2006/math">
                      <m:r>
                        <a:rPr lang="en-GB" sz="2400" b="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400" b="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>
                          <a:latin typeface="Cambria Math" panose="02040503050406030204" pitchFamily="18" charset="0"/>
                        </a:rPr>
                        <m:t>=−7</m:t>
                      </m:r>
                    </m:oMath>
                  </m:oMathPara>
                </a14:m>
                <a:endParaRPr lang="en-GB" sz="2400" b="0" i="1" dirty="0" smtClean="0">
                  <a:latin typeface="Cambria Math" panose="02040503050406030204" pitchFamily="18" charset="0"/>
                </a:endParaRPr>
              </a:p>
              <a:p>
                <a:pPr/>
                <a:endParaRPr lang="en-GB" sz="2400" dirty="0" smtClean="0"/>
              </a:p>
              <a:p>
                <a:pPr/>
                <a:endParaRPr lang="en-GB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=−12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=−14</m:t>
                      </m:r>
                    </m:oMath>
                  </m:oMathPara>
                </a14:m>
                <a:endParaRPr lang="en-GB" sz="2400" dirty="0" smtClean="0"/>
              </a:p>
              <a:p>
                <a:pPr/>
                <a:endParaRPr lang="en-GB" sz="2400" dirty="0" smtClean="0"/>
              </a:p>
              <a:p>
                <a:pPr/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=−26</m:t>
                      </m:r>
                    </m:oMath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221413"/>
                <a:ext cx="3078088" cy="4154984"/>
              </a:xfrm>
              <a:prstGeom prst="rect">
                <a:avLst/>
              </a:prstGeom>
              <a:blipFill rotWithShape="0">
                <a:blip r:embed="rId3"/>
                <a:stretch>
                  <a:fillRect b="-2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95536" y="764704"/>
                <a:ext cx="72728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If you wish to solve be elimination, it may be easiest to get your equations in the form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 smtClean="0"/>
                  <a:t> first as per GCSE.</a:t>
                </a:r>
                <a:endParaRPr lang="en-GB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764704"/>
                <a:ext cx="7272808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754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ight Arrow 21"/>
          <p:cNvSpPr/>
          <p:nvPr/>
        </p:nvSpPr>
        <p:spPr>
          <a:xfrm rot="5400000">
            <a:off x="6838224" y="3128634"/>
            <a:ext cx="557606" cy="51246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Arrow 22"/>
          <p:cNvSpPr/>
          <p:nvPr/>
        </p:nvSpPr>
        <p:spPr>
          <a:xfrm rot="5400000">
            <a:off x="6920600" y="4567375"/>
            <a:ext cx="392853" cy="51246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739577" y="3665934"/>
            <a:ext cx="2562594" cy="82129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Scale</a:t>
            </a:r>
            <a:endParaRPr lang="en-GB" sz="2800" dirty="0"/>
          </a:p>
        </p:txBody>
      </p:sp>
      <p:sp>
        <p:nvSpPr>
          <p:cNvPr id="25" name="Rectangle 24"/>
          <p:cNvSpPr/>
          <p:nvPr/>
        </p:nvSpPr>
        <p:spPr>
          <a:xfrm>
            <a:off x="5728737" y="5214431"/>
            <a:ext cx="2562594" cy="11619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 Eliminate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8371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Another Example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5040560" cy="1995702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67544" y="888046"/>
            <a:ext cx="244827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Jan 2013 Paper 1 Q10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979711" y="3573016"/>
                <a:ext cx="5495145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b="1" dirty="0" smtClean="0"/>
              </a:p>
              <a:p>
                <a:endParaRPr lang="en-GB" b="1" dirty="0" smtClean="0"/>
              </a:p>
              <a:p>
                <a:r>
                  <a:rPr lang="en-GB" b="1" dirty="0" smtClean="0"/>
                  <a:t>We could always immediately subtract equations, being careful about sign: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 smtClean="0"/>
              </a:p>
              <a:p>
                <a:r>
                  <a:rPr lang="en-GB" b="1" dirty="0" smtClean="0"/>
                  <a:t>Sub into one of original equations to work out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GB" b="1" dirty="0" smtClean="0"/>
                  <a:t/>
                </a:r>
                <a:br>
                  <a:rPr lang="en-GB" b="1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𝟏𝟔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b="1" dirty="0" smtClean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1" y="3573016"/>
                <a:ext cx="5495145" cy="2862322"/>
              </a:xfrm>
              <a:prstGeom prst="rect">
                <a:avLst/>
              </a:prstGeom>
              <a:blipFill rotWithShape="0">
                <a:blip r:embed="rId3"/>
                <a:stretch>
                  <a:fillRect l="-999" r="-1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961840" y="3429000"/>
            <a:ext cx="5850520" cy="30063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9432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GCSE Recap :: Substitution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00" y="1207267"/>
            <a:ext cx="4566659" cy="1645517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45301" y="817539"/>
            <a:ext cx="244827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June 2012 Paper 2 Q19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40026" y="3211286"/>
                <a:ext cx="4464496" cy="3434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latin typeface="+mj-lt"/>
                  </a:rPr>
                  <a:t>Making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b="1" dirty="0" smtClean="0">
                    <a:latin typeface="+mj-lt"/>
                  </a:rPr>
                  <a:t> the subject is easier as we’ll avoid having to having to expand out a double bracket.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GB" b="1" dirty="0" smtClean="0"/>
              </a:p>
              <a:p>
                <a:endParaRPr lang="en-GB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𝟐𝟏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  <m:oMath xmlns:m="http://schemas.openxmlformats.org/officeDocument/2006/math"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e>
                      </m:d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 smtClean="0"/>
              </a:p>
              <a:p>
                <a:r>
                  <a:rPr lang="en-GB" b="1" dirty="0" smtClean="0"/>
                  <a:t/>
                </a:r>
                <a:br>
                  <a:rPr lang="en-GB" b="1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  →  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𝟏𝟏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       → 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26" y="3211286"/>
                <a:ext cx="4464496" cy="3434979"/>
              </a:xfrm>
              <a:prstGeom prst="rect">
                <a:avLst/>
              </a:prstGeom>
              <a:blipFill rotWithShape="0">
                <a:blip r:embed="rId3"/>
                <a:stretch>
                  <a:fillRect l="-1230" t="-1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868144" y="2780928"/>
                <a:ext cx="2736304" cy="2585323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Recap of Method:</a:t>
                </a:r>
              </a:p>
              <a:p>
                <a:pPr marL="342900" indent="-342900">
                  <a:buAutoNum type="arabicPeriod"/>
                </a:pPr>
                <a:r>
                  <a:rPr lang="en-GB" dirty="0" smtClean="0"/>
                  <a:t>Make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 smtClean="0"/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 smtClean="0"/>
                  <a:t> the subject in the linear equation.</a:t>
                </a:r>
              </a:p>
              <a:p>
                <a:pPr marL="342900" indent="-342900">
                  <a:buAutoNum type="arabicPeriod"/>
                </a:pPr>
                <a:r>
                  <a:rPr lang="en-GB" dirty="0" smtClean="0"/>
                  <a:t>Substitute into the quadratic expression.</a:t>
                </a:r>
              </a:p>
              <a:p>
                <a:pPr marL="342900" indent="-342900">
                  <a:buAutoNum type="arabicPeriod"/>
                </a:pPr>
                <a:r>
                  <a:rPr lang="en-GB" dirty="0" smtClean="0"/>
                  <a:t>Solve (ensuring you find the values of the other variable)</a:t>
                </a:r>
                <a:endParaRPr lang="en-GB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780928"/>
                <a:ext cx="2736304" cy="2585323"/>
              </a:xfrm>
              <a:prstGeom prst="rect">
                <a:avLst/>
              </a:prstGeom>
              <a:blipFill rotWithShape="0">
                <a:blip r:embed="rId4"/>
                <a:stretch>
                  <a:fillRect l="-1549" t="-701" b="-2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466869" y="3153229"/>
            <a:ext cx="4637653" cy="34930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6404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Check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99592" y="713824"/>
                <a:ext cx="5400600" cy="92333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Solve the following simultaneous equations: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=1−2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713824"/>
                <a:ext cx="5400600" cy="9233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067226" y="1637154"/>
                <a:ext cx="4248472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𝟐𝟗</m:t>
                      </m:r>
                    </m:oMath>
                  </m:oMathPara>
                </a14:m>
                <a:endParaRPr lang="en-GB" sz="1600" b="1" dirty="0" smtClean="0"/>
              </a:p>
              <a:p>
                <a:endParaRPr lang="en-GB" sz="1600" b="1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𝟐𝟗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𝟐𝟕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7226" y="1637154"/>
                <a:ext cx="4248472" cy="20621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99592" y="3748427"/>
                <a:ext cx="5400600" cy="92333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Solve the following simultaneous equations: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748427"/>
                <a:ext cx="5400600" cy="9233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555776" y="4707096"/>
                <a:ext cx="4572000" cy="204902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sz="16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16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d>
                        </m:e>
                        <m:sup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1600" b="1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sz="16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16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𝟓</m:t>
                      </m:r>
                      <m:sSup>
                        <m:sSup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  <m:oMath xmlns:m="http://schemas.openxmlformats.org/officeDocument/2006/math">
                      <m:d>
                        <m:d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e>
                      </m:d>
                      <m:d>
                        <m:d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   → 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      → 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1600" b="1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707096"/>
                <a:ext cx="4572000" cy="204902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398754" y="1701801"/>
            <a:ext cx="2261817" cy="19557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3393120" y="4753707"/>
            <a:ext cx="3123096" cy="19557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9976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82058" y="575251"/>
                <a:ext cx="3600400" cy="6229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=19</m:t>
                      </m:r>
                    </m:oMath>
                  </m:oMathPara>
                </a14:m>
                <a:endParaRPr lang="en-GB" sz="1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600" b="1" dirty="0" smtClean="0"/>
              </a:p>
              <a:p>
                <a:endParaRPr lang="en-GB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600" b="1" dirty="0" smtClean="0"/>
              </a:p>
              <a:p>
                <a:endParaRPr lang="en-GB" sz="1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=11−4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9−3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𝟐𝟑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GB" sz="1600" b="1" dirty="0" smtClean="0"/>
              </a:p>
              <a:p>
                <a:endParaRPr lang="en-GB" sz="16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=−1         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=3 </m:t>
                      </m:r>
                    </m:oMath>
                  </m:oMathPara>
                </a14:m>
                <a:endParaRPr lang="en-GB" sz="1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600" b="1" dirty="0" smtClean="0"/>
              </a:p>
              <a:p>
                <a:endParaRPr lang="en-GB" sz="16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600" b="1" dirty="0" smtClean="0"/>
              </a:p>
              <a:p>
                <a:endParaRPr lang="en-GB" sz="16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58" y="575251"/>
                <a:ext cx="3600400" cy="622901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22018" y="721711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07504" y="1641142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07504" y="2591961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97168" y="3802514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05148" y="4847639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05148" y="5981888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009427" y="646233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523800" y="1157032"/>
            <a:ext cx="1802529" cy="3669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3394596" y="525945"/>
                <a:ext cx="3086528" cy="6410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600" b="1" dirty="0" smtClean="0"/>
              </a:p>
              <a:p>
                <a:endParaRPr lang="en-GB" sz="1600" b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600" b="1" dirty="0"/>
              </a:p>
              <a:p>
                <a:endParaRPr lang="en-GB" sz="1600" b="1" dirty="0"/>
              </a:p>
              <a:p>
                <a:r>
                  <a:rPr lang="en-GB" sz="1600" dirty="0" smtClean="0"/>
                  <a:t>Here are the equations of three lines.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+11      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+14 </m:t>
                      </m:r>
                    </m:oMath>
                  </m:oMathPara>
                </a14:m>
                <a:endParaRPr lang="en-GB" sz="16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−16</m:t>
                      </m:r>
                    </m:oMath>
                  </m:oMathPara>
                </a14:m>
                <a:endParaRPr lang="en-GB" sz="1600" dirty="0" smtClean="0"/>
              </a:p>
              <a:p>
                <a:r>
                  <a:rPr lang="en-GB" sz="1600" dirty="0" smtClean="0"/>
                  <a:t>Do all three lines meet at a common point? Show how your decide.</a:t>
                </a:r>
              </a:p>
              <a:p>
                <a:r>
                  <a:rPr lang="en-GB" sz="1600" b="1" dirty="0" smtClean="0"/>
                  <a:t>Solving first two equations: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𝟏𝟒</m:t>
                      </m:r>
                    </m:oMath>
                    <m:oMath xmlns:m="http://schemas.openxmlformats.org/officeDocument/2006/math"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𝟏𝟖</m:t>
                      </m:r>
                    </m:oMath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en-GB" sz="1600" b="1" dirty="0" smtClean="0"/>
              </a:p>
              <a:p>
                <a:r>
                  <a:rPr lang="en-GB" sz="1600" b="1" dirty="0" smtClean="0"/>
                  <a:t>Checking with third equation: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en-GB" sz="1600" b="1" dirty="0" smtClean="0"/>
              </a:p>
              <a:p>
                <a:r>
                  <a:rPr lang="en-GB" sz="1600" b="1" dirty="0" smtClean="0"/>
                  <a:t>So lines do all meet.</a:t>
                </a: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596" y="525945"/>
                <a:ext cx="3086528" cy="6410216"/>
              </a:xfrm>
              <a:prstGeom prst="rect">
                <a:avLst/>
              </a:prstGeom>
              <a:blipFill rotWithShape="0">
                <a:blip r:embed="rId3"/>
                <a:stretch>
                  <a:fillRect l="-1186" b="-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3009427" y="1840780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3009427" y="2855307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530379" y="2083197"/>
            <a:ext cx="1802529" cy="3669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43313" y="3073427"/>
            <a:ext cx="1856987" cy="46987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43313" y="4275063"/>
            <a:ext cx="1768087" cy="3477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69440" y="5271178"/>
            <a:ext cx="1856260" cy="5073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44040" y="6296943"/>
            <a:ext cx="1856260" cy="5073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425531" y="1100547"/>
            <a:ext cx="1856260" cy="50732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450958" y="2330593"/>
            <a:ext cx="2911742" cy="3618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450958" y="4754547"/>
            <a:ext cx="2899042" cy="20272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4340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7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16603</TotalTime>
  <Words>310</Words>
  <Application>Microsoft Office PowerPoint</Application>
  <PresentationFormat>On-screen Show (4:3)</PresentationFormat>
  <Paragraphs>103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IGCSE Simultaneous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Jamie Frost</cp:lastModifiedBy>
  <cp:revision>621</cp:revision>
  <dcterms:created xsi:type="dcterms:W3CDTF">2013-02-28T07:36:55Z</dcterms:created>
  <dcterms:modified xsi:type="dcterms:W3CDTF">2015-12-29T13:46:10Z</dcterms:modified>
</cp:coreProperties>
</file>