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27" r:id="rId2"/>
    <p:sldId id="281" r:id="rId3"/>
    <p:sldId id="283" r:id="rId4"/>
    <p:sldId id="289" r:id="rId5"/>
    <p:sldId id="328" r:id="rId6"/>
    <p:sldId id="329" r:id="rId7"/>
    <p:sldId id="331" r:id="rId8"/>
    <p:sldId id="330" r:id="rId9"/>
    <p:sldId id="332" r:id="rId10"/>
    <p:sldId id="333" r:id="rId11"/>
    <p:sldId id="334" r:id="rId12"/>
    <p:sldId id="335" r:id="rId13"/>
    <p:sldId id="344" r:id="rId14"/>
    <p:sldId id="348" r:id="rId15"/>
    <p:sldId id="349" r:id="rId16"/>
    <p:sldId id="355" r:id="rId17"/>
    <p:sldId id="350" r:id="rId18"/>
    <p:sldId id="351" r:id="rId19"/>
    <p:sldId id="352" r:id="rId20"/>
    <p:sldId id="354" r:id="rId21"/>
    <p:sldId id="345" r:id="rId22"/>
    <p:sldId id="346" r:id="rId23"/>
    <p:sldId id="347" r:id="rId24"/>
    <p:sldId id="336" r:id="rId25"/>
    <p:sldId id="337" r:id="rId26"/>
    <p:sldId id="338" r:id="rId27"/>
    <p:sldId id="339" r:id="rId28"/>
    <p:sldId id="353" r:id="rId29"/>
    <p:sldId id="341" r:id="rId30"/>
    <p:sldId id="342" r:id="rId31"/>
    <p:sldId id="34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2" autoAdjust="0"/>
    <p:restoredTop sz="94424" autoAdjust="0"/>
  </p:normalViewPr>
  <p:slideViewPr>
    <p:cSldViewPr>
      <p:cViewPr varScale="1">
        <p:scale>
          <a:sx n="87" d="100"/>
          <a:sy n="87" d="100"/>
        </p:scale>
        <p:origin x="12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6BE69-1811-4C81-BCCA-B249E3ED9AB9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1B247-C8B5-4DD0-85F8-0A32064B4C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90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DAE8-A87C-4BFE-9B3C-85DDE9E80F2A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540-FC72-4EB8-A033-D0228D6459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DAE8-A87C-4BFE-9B3C-85DDE9E80F2A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540-FC72-4EB8-A033-D0228D6459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DAE8-A87C-4BFE-9B3C-85DDE9E80F2A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540-FC72-4EB8-A033-D0228D6459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DAE8-A87C-4BFE-9B3C-85DDE9E80F2A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540-FC72-4EB8-A033-D0228D6459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DAE8-A87C-4BFE-9B3C-85DDE9E80F2A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540-FC72-4EB8-A033-D0228D6459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DAE8-A87C-4BFE-9B3C-85DDE9E80F2A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540-FC72-4EB8-A033-D0228D6459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DAE8-A87C-4BFE-9B3C-85DDE9E80F2A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540-FC72-4EB8-A033-D0228D6459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DAE8-A87C-4BFE-9B3C-85DDE9E80F2A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540-FC72-4EB8-A033-D0228D6459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DAE8-A87C-4BFE-9B3C-85DDE9E80F2A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540-FC72-4EB8-A033-D0228D6459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DAE8-A87C-4BFE-9B3C-85DDE9E80F2A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540-FC72-4EB8-A033-D0228D6459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DAE8-A87C-4BFE-9B3C-85DDE9E80F2A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540-FC72-4EB8-A033-D0228D6459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DAE8-A87C-4BFE-9B3C-85DDE9E80F2A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F3540-FC72-4EB8-A033-D0228D64590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2D050"/>
                </a:solidFill>
              </a:rPr>
              <a:t>Topic 7: </a:t>
            </a:r>
            <a:r>
              <a:rPr lang="en-GB" dirty="0" smtClean="0"/>
              <a:t>Functional Equations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429000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Dr J Frost (jfrost@tiffin.kingston.sch.uk)</a:t>
            </a:r>
          </a:p>
          <a:p>
            <a:r>
              <a:rPr lang="en-GB" sz="2800" b="1" dirty="0" smtClean="0"/>
              <a:t>www.drfrostmaths.com </a:t>
            </a:r>
            <a:endParaRPr lang="en-GB" sz="28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jamf\Documents\teaching\Enrichment\RiemannZetaClu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32656"/>
            <a:ext cx="3447383" cy="648072"/>
          </a:xfrm>
          <a:prstGeom prst="rect">
            <a:avLst/>
          </a:prstGeom>
          <a:noFill/>
        </p:spPr>
      </p:pic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Last modified: 31</a:t>
            </a:r>
            <a:r>
              <a:rPr lang="en-GB" baseline="30000" dirty="0" smtClean="0"/>
              <a:t>st</a:t>
            </a:r>
            <a:r>
              <a:rPr lang="en-GB" dirty="0" smtClean="0"/>
              <a:t> August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1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94" y="755179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 let’s return to the previous functional equation, but restrict the domain a little more…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1372" y="1841242"/>
                <a:ext cx="7763755" cy="5035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We could try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sz="2000" dirty="0" smtClean="0"/>
                  <a:t>. This would allow us to conclude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sz="2000" b="1" i="1" smtClean="0">
                          <a:latin typeface="Cambria Math"/>
                        </a:rPr>
                        <m:t>=</m:t>
                      </m:r>
                      <m:r>
                        <a:rPr lang="en-GB" sz="20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sz="2000" b="1" i="1" smtClean="0">
                          <a:latin typeface="Cambria Math"/>
                        </a:rPr>
                        <m:t>+</m:t>
                      </m:r>
                      <m:r>
                        <a:rPr lang="en-GB" sz="2000" b="1" i="1" smtClean="0">
                          <a:latin typeface="Cambria Math"/>
                        </a:rPr>
                        <m:t>𝒇</m:t>
                      </m:r>
                      <m:r>
                        <a:rPr lang="en-GB" sz="2000" b="1" i="1" smtClean="0">
                          <a:latin typeface="Cambria Math"/>
                        </a:rPr>
                        <m:t>(</m:t>
                      </m:r>
                      <m:r>
                        <a:rPr lang="en-GB" sz="2000" b="1" i="1" smtClean="0">
                          <a:latin typeface="Cambria Math"/>
                        </a:rPr>
                        <m:t>𝟏</m:t>
                      </m:r>
                      <m:r>
                        <a:rPr lang="en-GB" sz="20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 smtClean="0"/>
              </a:p>
              <a:p>
                <a:r>
                  <a:rPr lang="en-GB" sz="2000" b="1" dirty="0" smtClean="0"/>
                  <a:t>Thus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GB" sz="2000" b="1" i="1" smtClean="0"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latin typeface="Cambria Math"/>
                      </a:rPr>
                      <m:t>𝟎</m:t>
                    </m:r>
                  </m:oMath>
                </a14:m>
                <a:endParaRPr lang="en-GB" sz="2000" b="1" dirty="0" smtClean="0"/>
              </a:p>
              <a:p>
                <a:endParaRPr lang="en-GB" sz="2000" dirty="0"/>
              </a:p>
              <a:p>
                <a:r>
                  <a:rPr lang="en-GB" sz="2000" dirty="0" smtClean="0"/>
                  <a:t>But it would be difficult to proceed further, because we’re now no longer allowed to use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2000" dirty="0" smtClean="0"/>
                  <a:t> or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2000" dirty="0" smtClean="0"/>
                  <a:t>, since 0 is outside the domain of the function (i.e. positive reals)</a:t>
                </a:r>
              </a:p>
              <a:p>
                <a:endParaRPr lang="en-GB" sz="2000" dirty="0"/>
              </a:p>
              <a:p>
                <a:r>
                  <a:rPr lang="en-GB" sz="2000" dirty="0" smtClean="0"/>
                  <a:t>But since we know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2000" dirty="0" smtClean="0"/>
                  <a:t>. Could we let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2000" dirty="0" smtClean="0"/>
                  <a:t> be something such that we can relate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r>
                      <a:rPr lang="en-GB" sz="2000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GB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r>
                      <a:rPr lang="en-GB" sz="2000" b="0" i="1" smtClean="0"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latin typeface="Cambria Math"/>
                      </a:rPr>
                      <m:t>𝑥𝑦</m:t>
                    </m:r>
                    <m:r>
                      <a:rPr lang="en-GB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000" dirty="0" smtClean="0"/>
                  <a:t>?</a:t>
                </a:r>
              </a:p>
              <a:p>
                <a:endParaRPr lang="en-GB" sz="1200" dirty="0"/>
              </a:p>
              <a:p>
                <a:r>
                  <a:rPr lang="en-GB" sz="2000" b="1" dirty="0" smtClean="0"/>
                  <a:t>Let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/>
                      </a:rPr>
                      <m:t>𝒚</m:t>
                    </m:r>
                    <m:r>
                      <a:rPr lang="en-GB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GB" sz="2000" b="1" dirty="0" smtClean="0"/>
                  <a:t>, then:</a:t>
                </a:r>
                <a:endParaRPr lang="en-GB" sz="20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r>
                        <a:rPr lang="en-GB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=−</m:t>
                      </m:r>
                      <m:r>
                        <a:rPr lang="en-GB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000" b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72" y="1841242"/>
                <a:ext cx="7763755" cy="5035674"/>
              </a:xfrm>
              <a:prstGeom prst="rect">
                <a:avLst/>
              </a:prstGeom>
              <a:blipFill rotWithShape="1">
                <a:blip r:embed="rId2"/>
                <a:stretch>
                  <a:fillRect l="-864" t="-605" r="-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39550" y="2204864"/>
            <a:ext cx="7920882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0" y="1124511"/>
                <a:ext cx="9142856" cy="6265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/>
                  <a:t>Find </a:t>
                </a:r>
                <a:r>
                  <a:rPr lang="en-GB" sz="2000" dirty="0"/>
                  <a:t>all functions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GB" sz="2000" dirty="0"/>
                  <a:t> that satisfy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/>
                          </a:rPr>
                          <m:t>𝑥𝑦</m:t>
                        </m:r>
                      </m:e>
                    </m:d>
                    <m:r>
                      <a:rPr lang="en-GB" sz="2000" i="1">
                        <a:latin typeface="Cambria Math"/>
                      </a:rPr>
                      <m:t>=</m:t>
                    </m:r>
                    <m:r>
                      <a:rPr lang="en-GB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000" i="1">
                        <a:latin typeface="Cambria Math"/>
                      </a:rPr>
                      <m:t>+</m:t>
                    </m:r>
                    <m:r>
                      <a:rPr lang="en-GB" sz="2000" i="1">
                        <a:latin typeface="Cambria Math"/>
                      </a:rPr>
                      <m:t>𝑓</m:t>
                    </m:r>
                    <m:r>
                      <a:rPr lang="en-GB" sz="2000" i="1">
                        <a:latin typeface="Cambria Math"/>
                      </a:rPr>
                      <m:t>(</m:t>
                    </m:r>
                    <m:r>
                      <a:rPr lang="en-GB" sz="2000" i="1">
                        <a:latin typeface="Cambria Math"/>
                      </a:rPr>
                      <m:t>𝑦</m:t>
                    </m:r>
                    <m:r>
                      <a:rPr lang="en-GB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GB" sz="2000" dirty="0"/>
                  <a:t> for all </a:t>
                </a:r>
                <a:r>
                  <a:rPr lang="en-GB" sz="2000" b="1" u="sng" dirty="0" smtClean="0"/>
                  <a:t>positive</a:t>
                </a:r>
                <a:r>
                  <a:rPr lang="en-GB" sz="2000" dirty="0" smtClean="0"/>
                  <a:t> real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𝑥</m:t>
                    </m:r>
                    <m:r>
                      <a:rPr lang="en-GB" sz="2000" i="1">
                        <a:latin typeface="Cambria Math"/>
                      </a:rPr>
                      <m:t>,</m:t>
                    </m:r>
                    <m:r>
                      <a:rPr lang="en-GB" sz="2000" i="1">
                        <a:latin typeface="Cambria Math"/>
                      </a:rPr>
                      <m:t>𝑦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24511"/>
                <a:ext cx="9142856" cy="6265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75393" y="5085183"/>
            <a:ext cx="7920882" cy="1687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1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But this approach doesn’t always work…</a:t>
              </a:r>
              <a:endParaRPr lang="en-GB" sz="32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368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2"/>
          <p:cNvSpPr txBox="1"/>
          <p:nvPr/>
        </p:nvSpPr>
        <p:spPr>
          <a:xfrm>
            <a:off x="0" y="0"/>
            <a:ext cx="9142856" cy="59912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/>
              <a:t>But this approach doesn’t always work…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0" y="609213"/>
                <a:ext cx="9142856" cy="62651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/>
                  <a:t>Find </a:t>
                </a:r>
                <a:r>
                  <a:rPr lang="en-GB" sz="2000" dirty="0"/>
                  <a:t>all functions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GB" sz="2000" dirty="0"/>
                  <a:t> that satisfy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/>
                          </a:rPr>
                          <m:t>𝑥𝑦</m:t>
                        </m:r>
                      </m:e>
                    </m:d>
                    <m:r>
                      <a:rPr lang="en-GB" sz="2000" i="1">
                        <a:latin typeface="Cambria Math"/>
                      </a:rPr>
                      <m:t>=</m:t>
                    </m:r>
                    <m:r>
                      <a:rPr lang="en-GB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000" i="1">
                        <a:latin typeface="Cambria Math"/>
                      </a:rPr>
                      <m:t>+</m:t>
                    </m:r>
                    <m:r>
                      <a:rPr lang="en-GB" sz="2000" i="1">
                        <a:latin typeface="Cambria Math"/>
                      </a:rPr>
                      <m:t>𝑓</m:t>
                    </m:r>
                    <m:r>
                      <a:rPr lang="en-GB" sz="2000" i="1">
                        <a:latin typeface="Cambria Math"/>
                      </a:rPr>
                      <m:t>(</m:t>
                    </m:r>
                    <m:r>
                      <a:rPr lang="en-GB" sz="2000" i="1">
                        <a:latin typeface="Cambria Math"/>
                      </a:rPr>
                      <m:t>𝑦</m:t>
                    </m:r>
                    <m:r>
                      <a:rPr lang="en-GB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GB" sz="2000" dirty="0"/>
                  <a:t> for all </a:t>
                </a:r>
                <a:r>
                  <a:rPr lang="en-GB" sz="2000" b="1" u="sng" dirty="0" smtClean="0"/>
                  <a:t>positive</a:t>
                </a:r>
                <a:r>
                  <a:rPr lang="en-GB" sz="2000" dirty="0" smtClean="0"/>
                  <a:t> real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𝑥</m:t>
                    </m:r>
                    <m:r>
                      <a:rPr lang="en-GB" sz="2000" i="1">
                        <a:latin typeface="Cambria Math"/>
                      </a:rPr>
                      <m:t>,</m:t>
                    </m:r>
                    <m:r>
                      <a:rPr lang="en-GB" sz="2000" i="1">
                        <a:latin typeface="Cambria Math"/>
                      </a:rPr>
                      <m:t>𝑦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9213"/>
                <a:ext cx="9142856" cy="6265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5393" y="1484784"/>
                <a:ext cx="7920882" cy="4592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We’ve managed to establish: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=−</m:t>
                      </m:r>
                      <m:r>
                        <a:rPr lang="en-GB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b="1" dirty="0" smtClean="0"/>
              </a:p>
              <a:p>
                <a:endParaRPr lang="en-GB" dirty="0"/>
              </a:p>
              <a:p>
                <a:r>
                  <a:rPr lang="en-GB" dirty="0" smtClean="0"/>
                  <a:t>Proceeding further by specialising won’t get us far.</a:t>
                </a:r>
              </a:p>
              <a:p>
                <a:r>
                  <a:rPr lang="en-GB" dirty="0" smtClean="0"/>
                  <a:t>For those who’ve done bits of C2, could you guess a function that satisfies the above?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𝒄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𝐥𝐨𝐠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r>
                        <a:rPr lang="en-GB" b="1" i="1" smtClean="0"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n-GB" b="1" dirty="0" smtClean="0"/>
              </a:p>
              <a:p>
                <a:pPr algn="ctr"/>
                <a:r>
                  <a:rPr lang="en-GB" b="1" dirty="0" smtClean="0"/>
                  <a:t>(where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GB" b="1" dirty="0" smtClean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𝒅</m:t>
                    </m:r>
                  </m:oMath>
                </a14:m>
                <a:r>
                  <a:rPr lang="en-GB" b="1" dirty="0" smtClean="0"/>
                  <a:t> are constants)</a:t>
                </a:r>
              </a:p>
              <a:p>
                <a:pPr algn="ctr"/>
                <a:endParaRPr lang="en-GB" dirty="0"/>
              </a:p>
              <a:p>
                <a:r>
                  <a:rPr lang="en-GB" dirty="0" smtClean="0"/>
                  <a:t>Proving this is the </a:t>
                </a:r>
                <a:r>
                  <a:rPr lang="en-GB" b="1" u="sng" dirty="0" smtClean="0"/>
                  <a:t>only</a:t>
                </a:r>
                <a:r>
                  <a:rPr lang="en-GB" dirty="0" smtClean="0"/>
                  <a:t> family of solutions* though isn’t possible using this technique. One method of proving this is using partial differentiation, which is covered at the end of these slides.</a:t>
                </a:r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93" y="1484784"/>
                <a:ext cx="7920882" cy="4592668"/>
              </a:xfrm>
              <a:prstGeom prst="rect">
                <a:avLst/>
              </a:prstGeom>
              <a:blipFill rotWithShape="1">
                <a:blip r:embed="rId3"/>
                <a:stretch>
                  <a:fillRect l="-615" t="-664" b="-11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6273225"/>
                <a:ext cx="82809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* I say ‘family of solutions’ because we can choose different values for constants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sz="14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GB" sz="1400" dirty="0" smtClean="0"/>
                  <a:t>, but the underlying form of the function remains the same.</a:t>
                </a:r>
                <a:endParaRPr lang="en-GB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273225"/>
                <a:ext cx="828092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21" t="-1163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75393" y="4221088"/>
            <a:ext cx="7920882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33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08304" y="5733256"/>
            <a:ext cx="1584176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Round 2</a:t>
            </a:r>
            <a:endParaRPr lang="en-GB" dirty="0"/>
          </a:p>
        </p:txBody>
      </p:sp>
      <p:grpSp>
        <p:nvGrpSpPr>
          <p:cNvPr id="3" name="Group 27"/>
          <p:cNvGrpSpPr/>
          <p:nvPr/>
        </p:nvGrpSpPr>
        <p:grpSpPr>
          <a:xfrm>
            <a:off x="6948264" y="6165304"/>
            <a:ext cx="1944216" cy="432048"/>
            <a:chOff x="6948264" y="5301208"/>
            <a:chExt cx="1944216" cy="432048"/>
          </a:xfrm>
        </p:grpSpPr>
        <p:sp>
          <p:nvSpPr>
            <p:cNvPr id="4" name="Rectangle 3"/>
            <p:cNvSpPr/>
            <p:nvPr/>
          </p:nvSpPr>
          <p:spPr>
            <a:xfrm>
              <a:off x="7308304" y="5301208"/>
              <a:ext cx="1584176" cy="4320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Round 1</a:t>
              </a:r>
              <a:endParaRPr lang="en-GB" b="1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6948264" y="5373216"/>
              <a:ext cx="360040" cy="28803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308304" y="53732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BMO</a:t>
            </a:r>
            <a:endParaRPr lang="en-GB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9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Olympiad Example</a:t>
              </a:r>
              <a:endParaRPr lang="en-GB" sz="3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6952" y="692696"/>
                <a:ext cx="86775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/>
                  <a:t>Question:</a:t>
                </a:r>
                <a:r>
                  <a:rPr lang="en-GB" sz="2000" dirty="0" smtClean="0"/>
                  <a:t> Find all functions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sz="2000" dirty="0" smtClean="0"/>
                  <a:t>, defined on the real numbers and taking real values, which satisfy the equation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GB" sz="20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GB" sz="2000" b="1" i="1" smtClean="0"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/>
                          </a:rPr>
                          <m:t>𝒙</m:t>
                        </m:r>
                        <m:r>
                          <a:rPr lang="en-GB" sz="2000" b="1" i="1" smtClean="0">
                            <a:latin typeface="Cambria Math"/>
                          </a:rPr>
                          <m:t>+</m:t>
                        </m:r>
                        <m:r>
                          <a:rPr lang="en-GB" sz="2000" b="1" i="1" smtClean="0"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GB" sz="2000" b="1" i="1" smtClean="0">
                        <a:latin typeface="Cambria Math"/>
                      </a:rPr>
                      <m:t>+</m:t>
                    </m:r>
                    <m:r>
                      <a:rPr lang="en-GB" sz="2000" b="1" i="1" smtClean="0">
                        <a:latin typeface="Cambria Math"/>
                      </a:rPr>
                      <m:t>𝒙𝒚</m:t>
                    </m:r>
                  </m:oMath>
                </a14:m>
                <a:r>
                  <a:rPr lang="en-GB" sz="2000" b="1" dirty="0" smtClean="0"/>
                  <a:t> </a:t>
                </a:r>
                <a:r>
                  <a:rPr lang="en-GB" sz="2000" dirty="0" smtClean="0"/>
                  <a:t>for all real values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2000" dirty="0" smtClean="0"/>
                  <a:t>.</a:t>
                </a:r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52" y="692696"/>
                <a:ext cx="8677536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702" t="-4310" r="-1124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536" y="2023973"/>
                <a:ext cx="5472608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700" dirty="0" smtClean="0"/>
                  <a:t>Using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/>
                      </a:rPr>
                      <m:t>𝑦</m:t>
                    </m:r>
                    <m:r>
                      <a:rPr lang="en-GB" sz="17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1700" dirty="0" smtClean="0"/>
                  <a:t>,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17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GB" sz="1700" b="0" i="1" smtClean="0">
                        <a:latin typeface="Cambria Math"/>
                      </a:rPr>
                      <m:t>=</m:t>
                    </m:r>
                    <m:r>
                      <a:rPr lang="en-GB" sz="1700" b="0" i="1" smtClean="0">
                        <a:latin typeface="Cambria Math"/>
                      </a:rPr>
                      <m:t>𝑓</m:t>
                    </m:r>
                    <m:r>
                      <a:rPr lang="en-GB" sz="1700" b="0" i="1" smtClean="0">
                        <a:latin typeface="Cambria Math"/>
                      </a:rPr>
                      <m:t>(</m:t>
                    </m:r>
                    <m:r>
                      <a:rPr lang="en-GB" sz="1700" b="0" i="1" smtClean="0">
                        <a:latin typeface="Cambria Math"/>
                      </a:rPr>
                      <m:t>𝑥</m:t>
                    </m:r>
                    <m:r>
                      <a:rPr lang="en-GB" sz="17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700" dirty="0" smtClean="0"/>
                  <a:t>, thus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GB" sz="17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sz="1700" dirty="0" smtClean="0"/>
                  <a:t>.</a:t>
                </a:r>
              </a:p>
              <a:p>
                <a:endParaRPr lang="en-GB" sz="1700" dirty="0" smtClean="0"/>
              </a:p>
              <a:p>
                <a:r>
                  <a:rPr lang="en-GB" sz="1700" dirty="0" smtClean="0"/>
                  <a:t>We can use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/>
                      </a:rPr>
                      <m:t>𝑦</m:t>
                    </m:r>
                    <m:r>
                      <a:rPr lang="en-GB" sz="1700" b="0" i="1" smtClean="0">
                        <a:latin typeface="Cambria Math"/>
                      </a:rPr>
                      <m:t>=−</m:t>
                    </m:r>
                    <m:r>
                      <a:rPr lang="en-GB" sz="17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1700" dirty="0" smtClean="0"/>
                  <a:t> so that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1700" b="0" i="1" smtClean="0">
                            <a:latin typeface="Cambria Math"/>
                          </a:rPr>
                          <m:t>+</m:t>
                        </m:r>
                        <m:r>
                          <a:rPr lang="en-GB" sz="17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GB" sz="1700" b="0" i="1" smtClean="0">
                        <a:latin typeface="Cambria Math"/>
                      </a:rPr>
                      <m:t>=</m:t>
                    </m:r>
                    <m:r>
                      <a:rPr lang="en-GB" sz="17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GB" sz="17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sz="1700" dirty="0" smtClean="0"/>
                  <a:t>.</a:t>
                </a:r>
              </a:p>
              <a:p>
                <a:r>
                  <a:rPr lang="en-GB" sz="1700" dirty="0" smtClean="0"/>
                  <a:t>This gives us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17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/>
                          </a:rPr>
                          <m:t>−</m:t>
                        </m:r>
                        <m:r>
                          <a:rPr lang="en-GB" sz="17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1700" b="0" i="1" smtClean="0"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17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1700" dirty="0" smtClean="0"/>
              </a:p>
              <a:p>
                <a:r>
                  <a:rPr lang="en-GB" sz="1700" dirty="0" smtClean="0"/>
                  <a:t>Now if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/>
                      </a:rPr>
                      <m:t>𝑥</m:t>
                    </m:r>
                    <m:r>
                      <a:rPr lang="en-GB" sz="17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sz="1700" dirty="0" smtClean="0"/>
                  <a:t>, then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GB" sz="17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GB" sz="1700" b="0" i="1" smtClean="0">
                        <a:latin typeface="Cambria Math"/>
                      </a:rPr>
                      <m:t>=0</m:t>
                    </m:r>
                  </m:oMath>
                </a14:m>
                <a:endParaRPr lang="en-GB" sz="1700" dirty="0" smtClean="0"/>
              </a:p>
              <a:p>
                <a:r>
                  <a:rPr lang="en-GB" sz="1700" dirty="0" smtClean="0"/>
                  <a:t>Thus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GB" sz="17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1700" dirty="0" smtClean="0"/>
                  <a:t> or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GB" sz="1700" b="0" i="1" smtClean="0">
                        <a:latin typeface="Cambria Math"/>
                      </a:rPr>
                      <m:t>=0</m:t>
                    </m:r>
                  </m:oMath>
                </a14:m>
                <a:endParaRPr lang="en-GB" sz="1700" dirty="0" smtClean="0"/>
              </a:p>
              <a:p>
                <a:endParaRPr lang="en-GB" sz="1700" dirty="0"/>
              </a:p>
              <a:p>
                <a:r>
                  <a:rPr lang="en-GB" sz="1700" b="1" dirty="0" smtClean="0"/>
                  <a:t>Case 1: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GB" sz="17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1700" dirty="0" smtClean="0"/>
                  <a:t>. Then letting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/>
                      </a:rPr>
                      <m:t>𝑦</m:t>
                    </m:r>
                    <m:r>
                      <a:rPr lang="en-GB" sz="17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sz="1700" dirty="0" smtClean="0"/>
                  <a:t> so that we get rid of the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GB" sz="1700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GB" sz="1700" b="0" dirty="0" smtClean="0"/>
                  <a:t/>
                </a:r>
                <a:br>
                  <a:rPr lang="en-GB" sz="1700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b="0" i="1" smtClean="0">
                          <a:latin typeface="Cambria Math"/>
                        </a:rPr>
                        <m:t>0=</m:t>
                      </m:r>
                      <m:r>
                        <a:rPr lang="en-GB" sz="17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7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sz="1700" b="0" i="1" smtClean="0">
                          <a:latin typeface="Cambria Math"/>
                        </a:rPr>
                        <m:t>+</m:t>
                      </m:r>
                      <m:r>
                        <a:rPr lang="en-GB" sz="1700" b="0" i="1" smtClean="0">
                          <a:latin typeface="Cambria Math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7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sz="1700" b="0" i="1" smtClean="0">
                          <a:latin typeface="Cambria Math"/>
                        </a:rPr>
                        <m:t>=−</m:t>
                      </m:r>
                      <m:r>
                        <a:rPr lang="en-GB" sz="17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r>
                  <a:rPr lang="en-GB" sz="1700" dirty="0" smtClean="0"/>
                  <a:t/>
                </a:r>
                <a:br>
                  <a:rPr lang="en-GB" sz="1700" dirty="0" smtClean="0"/>
                </a:br>
                <a:r>
                  <a:rPr lang="en-GB" sz="1700" dirty="0" smtClean="0"/>
                  <a:t>Which is equivalent to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1700" b="0" i="1" smtClean="0">
                        <a:latin typeface="Cambria Math"/>
                      </a:rPr>
                      <m:t>=−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17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GB" sz="1700" b="0" i="1" smtClean="0">
                        <a:latin typeface="Cambria Math"/>
                      </a:rPr>
                      <m:t>=1−</m:t>
                    </m:r>
                    <m:r>
                      <a:rPr lang="en-GB" sz="1700" b="0" i="1" smtClean="0">
                        <a:latin typeface="Cambria Math"/>
                      </a:rPr>
                      <m:t>𝑥</m:t>
                    </m:r>
                  </m:oMath>
                </a14:m>
                <a:endParaRPr lang="en-GB" sz="1700" dirty="0" smtClean="0"/>
              </a:p>
              <a:p>
                <a:endParaRPr lang="en-GB" sz="1700" dirty="0"/>
              </a:p>
              <a:p>
                <a:r>
                  <a:rPr lang="en-GB" sz="1700" b="1" dirty="0" smtClean="0"/>
                  <a:t>Case 2:</a:t>
                </a:r>
              </a:p>
              <a:p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GB" sz="17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1700" dirty="0" smtClean="0"/>
                  <a:t>. Then letting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/>
                      </a:rPr>
                      <m:t>𝑦</m:t>
                    </m:r>
                    <m:r>
                      <a:rPr lang="en-GB" sz="1700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GB" sz="1700" dirty="0" smtClean="0"/>
                  <a:t> for the same reason: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b="0" i="1" smtClean="0">
                          <a:latin typeface="Cambria Math"/>
                        </a:rPr>
                        <m:t>0=</m:t>
                      </m:r>
                      <m:r>
                        <a:rPr lang="en-GB" sz="17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7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GB" sz="1700" b="0" i="1" smtClean="0">
                          <a:latin typeface="Cambria Math"/>
                        </a:rPr>
                        <m:t>−</m:t>
                      </m:r>
                      <m:r>
                        <a:rPr lang="en-GB" sz="1700" b="0" i="1" smtClean="0">
                          <a:latin typeface="Cambria Math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7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GB" sz="1700" b="0" i="1" smtClean="0">
                          <a:latin typeface="Cambria Math"/>
                        </a:rPr>
                        <m:t>=</m:t>
                      </m:r>
                      <m:r>
                        <a:rPr lang="en-GB" sz="1700" b="0" i="1" smtClean="0">
                          <a:latin typeface="Cambria Math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sz="17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700" b="0" i="1" smtClean="0">
                          <a:latin typeface="Cambria Math"/>
                        </a:rPr>
                        <m:t>=</m:t>
                      </m:r>
                      <m:r>
                        <a:rPr lang="en-GB" sz="1700" b="0" i="1" smtClean="0">
                          <a:latin typeface="Cambria Math"/>
                        </a:rPr>
                        <m:t>𝑥</m:t>
                      </m:r>
                      <m:r>
                        <a:rPr lang="en-GB" sz="17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sz="17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23973"/>
                <a:ext cx="5472608" cy="4801314"/>
              </a:xfrm>
              <a:prstGeom prst="rect">
                <a:avLst/>
              </a:prstGeom>
              <a:blipFill rotWithShape="1">
                <a:blip r:embed="rId3"/>
                <a:stretch>
                  <a:fillRect l="-780" t="-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40152" y="2645825"/>
                <a:ext cx="23762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=1 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645825"/>
                <a:ext cx="237626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40152" y="3169423"/>
                <a:ext cx="30472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 </m:t>
                      </m:r>
                      <m:r>
                        <a:rPr lang="en-GB" sz="2800" b="0" i="1" smtClean="0">
                          <a:latin typeface="Cambria Math"/>
                        </a:rPr>
                        <m:t>𝑜𝑟</m:t>
                      </m:r>
                      <m:r>
                        <a:rPr lang="en-GB" sz="2800" b="0" i="1" smtClean="0">
                          <a:latin typeface="Cambria Math"/>
                        </a:rPr>
                        <m:t> </m:t>
                      </m:r>
                      <m:r>
                        <a:rPr lang="en-GB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169423"/>
                <a:ext cx="304729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868144" y="1608475"/>
            <a:ext cx="319676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 smtClean="0"/>
              <a:t>See if you can work out these on your own using the specialisation method we’ve seen:</a:t>
            </a:r>
            <a:endParaRPr lang="en-GB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7128284" y="2566937"/>
            <a:ext cx="648072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40452" y="3116579"/>
            <a:ext cx="424455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536" y="1608474"/>
            <a:ext cx="525658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 smtClean="0"/>
              <a:t>Full Solution:</a:t>
            </a:r>
            <a:endParaRPr lang="en-GB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395536" y="1947028"/>
            <a:ext cx="5256584" cy="47943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789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Summary so far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69269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Make clever substitutions. Common ones are: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0326" y="1196752"/>
                <a:ext cx="3805470" cy="1224136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44000" rtlCol="0" anchor="ctr"/>
              <a:lstStyle/>
              <a:p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</a:rPr>
                      <m:t>𝒚</m:t>
                    </m:r>
                    <m:r>
                      <a:rPr lang="en-GB" sz="2400" b="1" i="1">
                        <a:latin typeface="Cambria Math"/>
                      </a:rPr>
                      <m:t>=</m:t>
                    </m:r>
                    <m:r>
                      <a:rPr lang="en-GB" sz="2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GB" sz="2400" b="1" i="1" dirty="0"/>
                  <a:t> </a:t>
                </a:r>
                <a:r>
                  <a:rPr lang="en-GB" sz="2400" b="1" dirty="0"/>
                  <a:t>or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</a:rPr>
                      <m:t>𝒙</m:t>
                    </m:r>
                    <m:r>
                      <a:rPr lang="en-GB" sz="2400" b="1" i="1">
                        <a:latin typeface="Cambria Math"/>
                      </a:rPr>
                      <m:t>=</m:t>
                    </m:r>
                    <m:r>
                      <a:rPr lang="en-GB" sz="2400" b="1" i="1">
                        <a:latin typeface="Cambria Math"/>
                      </a:rPr>
                      <m:t>𝒚</m:t>
                    </m:r>
                    <m:r>
                      <a:rPr lang="en-GB" sz="2400" b="1" i="1">
                        <a:latin typeface="Cambria Math"/>
                      </a:rPr>
                      <m:t>=</m:t>
                    </m:r>
                    <m:r>
                      <a:rPr lang="en-GB" sz="2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GB" b="1" i="1" dirty="0">
                    <a:latin typeface="Cambria Math"/>
                  </a:rPr>
                  <a:t/>
                </a:r>
                <a:br>
                  <a:rPr lang="en-GB" b="1" i="1" dirty="0">
                    <a:latin typeface="Cambria Math"/>
                  </a:rPr>
                </a:br>
                <a:r>
                  <a:rPr lang="en-GB" dirty="0"/>
                  <a:t>Often helps us determine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𝑓</m:t>
                    </m:r>
                    <m:r>
                      <a:rPr lang="en-GB" i="1">
                        <a:latin typeface="Cambria Math"/>
                      </a:rPr>
                      <m:t>(0)</m:t>
                    </m:r>
                  </m:oMath>
                </a14:m>
                <a:r>
                  <a:rPr lang="en-GB" dirty="0"/>
                  <a:t>, or simplify our functional equation.</a:t>
                </a:r>
                <a:endParaRPr lang="en-GB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26" y="1196752"/>
                <a:ext cx="3805470" cy="12241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74782" y="1196752"/>
                <a:ext cx="3805470" cy="1656184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4400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/>
                        </a:rPr>
                        <m:t>𝒚</m:t>
                      </m:r>
                      <m:r>
                        <a:rPr lang="en-GB" sz="2400" b="1" i="1">
                          <a:latin typeface="Cambria Math"/>
                        </a:rPr>
                        <m:t>=</m:t>
                      </m:r>
                      <m:r>
                        <a:rPr lang="en-GB" sz="24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/>
                  <a:t>which lets us get rid of the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/>
                  <a:t>. Although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𝑓</m:t>
                    </m:r>
                    <m:r>
                      <a:rPr lang="en-GB" i="1">
                        <a:latin typeface="Cambria Math"/>
                      </a:rPr>
                      <m:t>(</m:t>
                    </m:r>
                    <m:r>
                      <a:rPr lang="en-GB" i="1">
                        <a:latin typeface="Cambria Math"/>
                      </a:rPr>
                      <m:t>𝑦</m:t>
                    </m:r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is in the functional equation, then we obviously need to know what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𝑓</m:t>
                    </m:r>
                    <m:r>
                      <a:rPr lang="en-GB" i="1">
                        <a:latin typeface="Cambria Math"/>
                      </a:rPr>
                      <m:t>(1)</m:t>
                    </m:r>
                  </m:oMath>
                </a14:m>
                <a:r>
                  <a:rPr lang="en-GB" dirty="0"/>
                  <a:t> is.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782" y="1196752"/>
                <a:ext cx="3805470" cy="16561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74782" y="2987660"/>
                <a:ext cx="3805470" cy="1371178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4400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/>
                        </a:rPr>
                        <m:t>𝒚</m:t>
                      </m:r>
                      <m:r>
                        <a:rPr lang="en-GB" sz="2400" b="1" i="1">
                          <a:latin typeface="Cambria Math"/>
                        </a:rPr>
                        <m:t>=−</m:t>
                      </m:r>
                      <m:r>
                        <a:rPr lang="en-GB" sz="2400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/>
                  <a:t>A good idea when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r>
                          <a:rPr lang="en-GB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dirty="0"/>
                  <a:t> is in our functional equation. But we’d need to know what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𝑓</m:t>
                    </m:r>
                    <m:r>
                      <a:rPr lang="en-GB" i="1">
                        <a:latin typeface="Cambria Math"/>
                      </a:rPr>
                      <m:t>(0)</m:t>
                    </m:r>
                  </m:oMath>
                </a14:m>
                <a:r>
                  <a:rPr lang="en-GB" dirty="0"/>
                  <a:t> is.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782" y="2987660"/>
                <a:ext cx="3805470" cy="13711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6725" y="2555612"/>
                <a:ext cx="3805470" cy="1659210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4400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/>
                        </a:rPr>
                        <m:t>𝒚</m:t>
                      </m:r>
                      <m:r>
                        <a:rPr lang="en-GB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r>
                  <a:rPr lang="en-GB" dirty="0"/>
                  <a:t>A good idea when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𝑓</m:t>
                    </m:r>
                    <m:r>
                      <a:rPr lang="en-GB" i="1">
                        <a:latin typeface="Cambria Math"/>
                      </a:rPr>
                      <m:t>(</m:t>
                    </m:r>
                    <m:r>
                      <a:rPr lang="en-GB" i="1">
                        <a:latin typeface="Cambria Math"/>
                      </a:rPr>
                      <m:t>𝑥𝑦</m:t>
                    </m:r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is in our functional equation. But we’d need to know what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𝑓</m:t>
                    </m:r>
                    <m:r>
                      <a:rPr lang="en-GB" i="1">
                        <a:latin typeface="Cambria Math"/>
                      </a:rPr>
                      <m:t>(1)</m:t>
                    </m:r>
                  </m:oMath>
                </a14:m>
                <a:r>
                  <a:rPr lang="en-GB" dirty="0"/>
                  <a:t> is.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25" y="2555612"/>
                <a:ext cx="3805470" cy="16592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6725" y="5157192"/>
                <a:ext cx="69847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It often helps to try and establish what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r>
                      <a:rPr lang="en-GB" b="0" i="1" smtClean="0">
                        <a:latin typeface="Cambria Math"/>
                      </a:rPr>
                      <m:t>(0)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r>
                      <a:rPr lang="en-GB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GB" dirty="0" smtClean="0"/>
                  <a:t> is via substitution, in order that we can make further substitutions!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25" y="5157192"/>
                <a:ext cx="6984776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785" t="-4717" r="-349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376725" y="4979868"/>
            <a:ext cx="7903527" cy="0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4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764704"/>
                <a:ext cx="6912768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A function is </a:t>
                </a:r>
                <a:r>
                  <a:rPr lang="en-GB" sz="2400" b="1" dirty="0" smtClean="0"/>
                  <a:t>self-inverse</a:t>
                </a:r>
                <a:r>
                  <a:rPr lang="en-GB" sz="2400" dirty="0" smtClean="0"/>
                  <a:t>, when applying it twice gets you back to the original input, i.e.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6912768" cy="1247842"/>
              </a:xfrm>
              <a:prstGeom prst="rect">
                <a:avLst/>
              </a:prstGeom>
              <a:blipFill rotWithShape="1">
                <a:blip r:embed="rId2"/>
                <a:stretch>
                  <a:fillRect l="-1323" t="-3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9517" y="3645024"/>
                <a:ext cx="1681394" cy="1080120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4400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17" y="3645024"/>
                <a:ext cx="1681394" cy="10801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87749" y="3645024"/>
                <a:ext cx="2231676" cy="1080120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4400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latin typeface="Cambria Math"/>
                        </a:rPr>
                        <m:t>𝒌</m:t>
                      </m:r>
                      <m:r>
                        <a:rPr lang="en-GB" sz="2400" b="1" i="1" smtClean="0">
                          <a:latin typeface="Cambria Math"/>
                        </a:rPr>
                        <m:t>−</m:t>
                      </m:r>
                      <m:r>
                        <a:rPr lang="en-GB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749" y="3645024"/>
                <a:ext cx="2231676" cy="10801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965379" y="3645024"/>
                <a:ext cx="2231676" cy="1080120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4400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379" y="3645024"/>
                <a:ext cx="2231676" cy="10801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99517" y="3645024"/>
            <a:ext cx="8047334" cy="12241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9517" y="3140968"/>
            <a:ext cx="261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Examples:</a:t>
            </a:r>
            <a:endParaRPr lang="en-GB" sz="24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Strategy #2 – Exploiting Self-Inverses</a:t>
              </a:r>
              <a:endParaRPr lang="en-GB" sz="32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133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5536" y="802432"/>
                <a:ext cx="8424936" cy="1578570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4400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dirty="0"/>
                        <m:t>Find</m:t>
                      </m:r>
                      <m:r>
                        <m:rPr>
                          <m:nor/>
                        </m:rPr>
                        <a:rPr lang="en-GB" sz="2400" dirty="0"/>
                        <m:t> </m:t>
                      </m:r>
                      <m:r>
                        <m:rPr>
                          <m:nor/>
                        </m:rPr>
                        <a:rPr lang="en-GB" sz="2400" dirty="0"/>
                        <m:t>all</m:t>
                      </m:r>
                      <m:r>
                        <m:rPr>
                          <m:nor/>
                        </m:rPr>
                        <a:rPr lang="en-GB" sz="2400" dirty="0"/>
                        <m:t> </m:t>
                      </m:r>
                      <m:r>
                        <m:rPr>
                          <m:nor/>
                        </m:rPr>
                        <a:rPr lang="en-GB" sz="2400" dirty="0"/>
                        <m:t>functions</m:t>
                      </m:r>
                      <m:r>
                        <m:rPr>
                          <m:nor/>
                        </m:rPr>
                        <a:rPr lang="en-GB" sz="2400" dirty="0"/>
                        <m:t> </m:t>
                      </m:r>
                      <m:r>
                        <a:rPr lang="en-GB" sz="2400" i="1">
                          <a:latin typeface="Cambria Math"/>
                        </a:rPr>
                        <m:t>𝑓</m:t>
                      </m:r>
                      <m:r>
                        <m:rPr>
                          <m:nor/>
                        </m:rPr>
                        <a:rPr lang="en-GB" sz="2400" dirty="0"/>
                        <m:t> </m:t>
                      </m:r>
                      <m:r>
                        <m:rPr>
                          <m:nor/>
                        </m:rPr>
                        <a:rPr lang="en-GB" sz="2400" dirty="0"/>
                        <m:t>such</m:t>
                      </m:r>
                      <m:r>
                        <m:rPr>
                          <m:nor/>
                        </m:rPr>
                        <a:rPr lang="en-GB" sz="2400" dirty="0"/>
                        <m:t> </m:t>
                      </m:r>
                      <m:r>
                        <m:rPr>
                          <m:nor/>
                        </m:rPr>
                        <a:rPr lang="en-GB" sz="2400" dirty="0"/>
                        <m:t>that</m:t>
                      </m:r>
                      <m:r>
                        <m:rPr>
                          <m:nor/>
                        </m:rPr>
                        <a:rPr lang="en-GB" sz="2400" dirty="0"/>
                        <m:t>:</m:t>
                      </m:r>
                    </m:oMath>
                  </m:oMathPara>
                </a14:m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/>
                        </a:rPr>
                        <m:t>+2</m:t>
                      </m:r>
                      <m:r>
                        <a:rPr lang="en-GB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GB" sz="2400" i="1">
                          <a:latin typeface="Cambria Math"/>
                        </a:rPr>
                        <m:t>=2</m:t>
                      </m:r>
                      <m:r>
                        <a:rPr lang="en-GB" sz="24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02432"/>
                <a:ext cx="8424936" cy="15785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5536" y="2564904"/>
                <a:ext cx="8280920" cy="836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Now 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000" dirty="0" smtClean="0"/>
                  <a:t> is a self-inverse function, what two substitutions might be sensible to yield two equations? </a:t>
                </a:r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564904"/>
                <a:ext cx="8280920" cy="836319"/>
              </a:xfrm>
              <a:prstGeom prst="rect">
                <a:avLst/>
              </a:prstGeom>
              <a:blipFill rotWithShape="1">
                <a:blip r:embed="rId3"/>
                <a:stretch>
                  <a:fillRect l="-810" b="-124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0968" y="3501008"/>
                <a:ext cx="8280920" cy="2527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2000" b="1" dirty="0" smtClean="0"/>
                  <a:t>Letting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/>
                      </a:rPr>
                      <m:t>𝒚</m:t>
                    </m:r>
                    <m:r>
                      <a:rPr lang="en-GB" sz="2000" b="1" i="1" smtClean="0"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GB" sz="2000" b="1" dirty="0" smtClean="0"/>
                  <a:t>:</a:t>
                </a:r>
                <a:r>
                  <a:rPr lang="en-GB" sz="2000" dirty="0" smtClean="0"/>
                  <a:t/>
                </a:r>
                <a:br>
                  <a:rPr lang="en-GB" sz="20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GB" sz="2000" i="1">
                          <a:latin typeface="Cambria Math"/>
                        </a:rPr>
                        <m:t>+2</m:t>
                      </m:r>
                      <m:r>
                        <a:rPr lang="en-GB" sz="2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GB" sz="2000" i="1">
                          <a:latin typeface="Cambria Math"/>
                        </a:rPr>
                        <m:t>=2</m:t>
                      </m:r>
                      <m:r>
                        <a:rPr lang="en-GB" sz="20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000" dirty="0" smtClean="0"/>
              </a:p>
              <a:p>
                <a:r>
                  <a:rPr lang="en-GB" sz="2000" b="1" dirty="0" smtClean="0"/>
                  <a:t>Letting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/>
                      </a:rPr>
                      <m:t>𝒚</m:t>
                    </m:r>
                    <m:r>
                      <a:rPr lang="en-GB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GB" sz="2000" b="1" i="1" smtClean="0">
                        <a:latin typeface="Cambria Math"/>
                      </a:rPr>
                      <m:t>:</m:t>
                    </m:r>
                  </m:oMath>
                </a14:m>
                <a:endParaRPr lang="en-GB" sz="2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GB" sz="2000" i="1">
                          <a:latin typeface="Cambria Math"/>
                        </a:rPr>
                        <m:t>+2</m:t>
                      </m:r>
                      <m:r>
                        <a:rPr lang="en-GB" sz="2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GB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8" y="3501008"/>
                <a:ext cx="8280920" cy="2527167"/>
              </a:xfrm>
              <a:prstGeom prst="rect">
                <a:avLst/>
              </a:prstGeom>
              <a:blipFill rotWithShape="1">
                <a:blip r:embed="rId4"/>
                <a:stretch>
                  <a:fillRect l="-810" t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0968" y="6028175"/>
                <a:ext cx="6013240" cy="807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We now have simultaneous equations. We could eliminate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𝑦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 smtClean="0"/>
                  <a:t> by appropriate elimination. This gives us our solution:</a:t>
                </a:r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8" y="6028175"/>
                <a:ext cx="6013240" cy="807978"/>
              </a:xfrm>
              <a:prstGeom prst="rect">
                <a:avLst/>
              </a:prstGeom>
              <a:blipFill rotWithShape="1">
                <a:blip r:embed="rId5"/>
                <a:stretch>
                  <a:fillRect l="-913" t="-3788" b="-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483392" y="5877272"/>
                <a:ext cx="2289794" cy="833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4−2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392" y="5877272"/>
                <a:ext cx="2289794" cy="8334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376724" y="5805264"/>
            <a:ext cx="8443748" cy="0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628289" y="5877272"/>
            <a:ext cx="1208554" cy="8334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6817" y="3401222"/>
            <a:ext cx="8420025" cy="3380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0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Strategy #2 – Exploiting Self-Inverses</a:t>
              </a:r>
              <a:endParaRPr lang="en-GB" sz="32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672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Strategy #3 – Induction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76470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Sometimes we can spot the function that satisfies the functional equations: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871128" y="1172945"/>
                <a:ext cx="5400600" cy="1584176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44000" rtlCol="0" anchor="ctr"/>
              <a:lstStyle/>
              <a:p>
                <a:r>
                  <a:rPr lang="en-GB" sz="2000" dirty="0" smtClean="0">
                    <a:latin typeface="+mj-lt"/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sz="2000" dirty="0" smtClean="0">
                    <a:latin typeface="+mj-lt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/>
                            </a:rPr>
                            <m:t>𝑛</m:t>
                          </m:r>
                          <m:r>
                            <a:rPr lang="en-GB" sz="2000" i="1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sz="2000" i="1">
                          <a:latin typeface="Cambria Math"/>
                        </a:rPr>
                        <m:t>=</m:t>
                      </m:r>
                      <m:r>
                        <a:rPr lang="en-GB" sz="2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GB" sz="2000" i="1">
                          <a:latin typeface="Cambria Math"/>
                        </a:rPr>
                        <m:t>+2</m:t>
                      </m:r>
                    </m:oMath>
                    <m:oMath xmlns:m="http://schemas.openxmlformats.org/officeDocument/2006/math">
                      <m:r>
                        <a:rPr lang="en-GB" sz="2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GB" sz="2000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2000" dirty="0" smtClean="0"/>
              </a:p>
              <a:p>
                <a:endParaRPr lang="en-GB" sz="2000" dirty="0"/>
              </a:p>
              <a:p>
                <a:pPr algn="ctr"/>
                <a:r>
                  <a:rPr lang="en-GB" sz="2000" dirty="0" smtClean="0"/>
                  <a:t>What is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sz="2000" dirty="0" smtClean="0"/>
                  <a:t>?</a:t>
                </a:r>
                <a:endParaRPr lang="en-GB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128" y="1172945"/>
                <a:ext cx="5400600" cy="15841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71128" y="2852936"/>
                <a:ext cx="5400600" cy="46166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latin typeface="Cambria Math"/>
                        </a:rPr>
                        <m:t>𝟐</m:t>
                      </m:r>
                      <m:r>
                        <a:rPr lang="en-GB" sz="2400" b="1" i="1" smtClean="0">
                          <a:latin typeface="Cambria Math"/>
                        </a:rPr>
                        <m:t>𝒏</m:t>
                      </m:r>
                      <m:r>
                        <a:rPr lang="en-GB" sz="2400" b="1" i="1" smtClean="0">
                          <a:latin typeface="Cambria Math"/>
                        </a:rPr>
                        <m:t>−</m:t>
                      </m:r>
                      <m:r>
                        <a:rPr lang="en-GB" sz="24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128" y="2852936"/>
                <a:ext cx="540060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871128" y="2852936"/>
            <a:ext cx="5400600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1560" y="3789040"/>
                <a:ext cx="727280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Just looking at the functional equations above, we can see that we have the arithmetic sequence 1, 3, 5, 7, …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increases, which obviously has the formula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=2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−1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We could formally show this by induction.</a:t>
                </a:r>
              </a:p>
              <a:p>
                <a:r>
                  <a:rPr lang="en-GB" dirty="0" smtClean="0"/>
                  <a:t>Suppose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=2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GB" dirty="0" smtClean="0"/>
                  <a:t> is true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. </a:t>
                </a:r>
                <a:endParaRPr lang="en-GB" dirty="0"/>
              </a:p>
              <a:p>
                <a:r>
                  <a:rPr lang="en-GB" dirty="0" smtClean="0"/>
                  <a:t>Then in our inductive step: </a:t>
                </a:r>
                <a:endParaRPr lang="en-GB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−1=2</m:t>
                      </m:r>
                      <m:r>
                        <a:rPr lang="en-GB" b="0" i="1" smtClean="0">
                          <a:latin typeface="Cambria Math"/>
                        </a:rPr>
                        <m:t>𝑛</m:t>
                      </m:r>
                      <m:r>
                        <a:rPr lang="en-GB" b="0" i="1" smtClean="0">
                          <a:latin typeface="Cambria Math"/>
                        </a:rPr>
                        <m:t>−1+2=</m:t>
                      </m:r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And in the base case,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 smtClean="0"/>
                  <a:t>, we have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789040"/>
                <a:ext cx="7272808" cy="2585323"/>
              </a:xfrm>
              <a:prstGeom prst="rect">
                <a:avLst/>
              </a:prstGeom>
              <a:blipFill rotWithShape="1">
                <a:blip r:embed="rId4"/>
                <a:stretch>
                  <a:fillRect l="-671" t="-1179" r="-503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54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Strategy #4 – Using a function substitution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764704"/>
                <a:ext cx="878497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We’ve so far approached functional equations by substituting the input, 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 smtClean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. But sometimes we must want to </a:t>
                </a:r>
                <a:r>
                  <a:rPr lang="en-GB" b="1" dirty="0" smtClean="0"/>
                  <a:t>replace the function with a completely different one</a:t>
                </a:r>
                <a:r>
                  <a:rPr lang="en-GB" dirty="0" smtClean="0"/>
                  <a:t> to make the functional equation easier to solve.</a:t>
                </a:r>
              </a:p>
              <a:p>
                <a:endParaRPr lang="en-GB" dirty="0"/>
              </a:p>
              <a:p>
                <a:r>
                  <a:rPr lang="en-GB" dirty="0" smtClean="0"/>
                  <a:t>There will sometimes be </a:t>
                </a:r>
                <a:r>
                  <a:rPr lang="en-GB" b="1" u="sng" dirty="0" smtClean="0"/>
                  <a:t>clues in the equation</a:t>
                </a:r>
                <a:r>
                  <a:rPr lang="en-GB" dirty="0" smtClean="0"/>
                  <a:t> with regards to the substitution we can make.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8784976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555" t="-2058" r="-1110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308304" y="5733256"/>
            <a:ext cx="1584176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Round 2</a:t>
            </a:r>
            <a:endParaRPr lang="en-GB" dirty="0"/>
          </a:p>
        </p:txBody>
      </p:sp>
      <p:grpSp>
        <p:nvGrpSpPr>
          <p:cNvPr id="7" name="Group 27"/>
          <p:cNvGrpSpPr/>
          <p:nvPr/>
        </p:nvGrpSpPr>
        <p:grpSpPr>
          <a:xfrm>
            <a:off x="6948264" y="6165304"/>
            <a:ext cx="1944216" cy="432048"/>
            <a:chOff x="6948264" y="5301208"/>
            <a:chExt cx="1944216" cy="432048"/>
          </a:xfrm>
        </p:grpSpPr>
        <p:sp>
          <p:nvSpPr>
            <p:cNvPr id="8" name="Rectangle 7"/>
            <p:cNvSpPr/>
            <p:nvPr/>
          </p:nvSpPr>
          <p:spPr>
            <a:xfrm>
              <a:off x="7308304" y="5301208"/>
              <a:ext cx="1584176" cy="43204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Round 1</a:t>
              </a:r>
              <a:endParaRPr lang="en-GB" b="1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6948264" y="5373216"/>
              <a:ext cx="360040" cy="28803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08304" y="53732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BMO</a:t>
            </a:r>
            <a:endParaRPr lang="en-GB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51520" y="2492896"/>
                <a:ext cx="8640960" cy="2376264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44000" rtlCol="0" anchor="ctr"/>
              <a:lstStyle/>
              <a:p>
                <a:r>
                  <a:rPr lang="en-GB" sz="2400" dirty="0" smtClean="0"/>
                  <a:t>The function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sz="2400" dirty="0" smtClean="0"/>
                  <a:t> is defined on the set of positive integers by </a:t>
                </a:r>
                <a:r>
                  <a:rPr lang="en-GB" sz="2400" dirty="0" smtClean="0"/>
                  <a:t/>
                </a:r>
                <a:br>
                  <a:rPr lang="en-GB" sz="2400" dirty="0" smtClean="0"/>
                </a:b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sz="2400" dirty="0" smtClean="0"/>
                  <a:t>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=2</m:t>
                    </m:r>
                    <m:r>
                      <a:rPr lang="en-GB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𝑛𝑓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GB" sz="2400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GB" sz="2400" b="0" i="1" smtClean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GB" sz="2400" b="0" i="1" smtClean="0">
                            <a:latin typeface="Cambria Math"/>
                          </a:rPr>
                          <m:t>+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2400" dirty="0" smtClean="0"/>
                  <a:t> for all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𝑛</m:t>
                    </m:r>
                    <m:r>
                      <a:rPr lang="en-GB" sz="2400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GB" sz="2400" dirty="0" smtClean="0"/>
                  <a:t>.</a:t>
                </a:r>
              </a:p>
              <a:p>
                <a:r>
                  <a:rPr lang="en-GB" sz="2400" dirty="0"/>
                  <a:t> </a:t>
                </a:r>
                <a:r>
                  <a:rPr lang="en-GB" sz="2400" dirty="0" smtClean="0"/>
                  <a:t>          (</a:t>
                </a:r>
                <a:r>
                  <a:rPr lang="en-GB" sz="2400" dirty="0" err="1" smtClean="0"/>
                  <a:t>i</a:t>
                </a:r>
                <a:r>
                  <a:rPr lang="en-GB" sz="2400" dirty="0" smtClean="0"/>
                  <a:t>) Prove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𝑓</m:t>
                    </m:r>
                    <m:r>
                      <a:rPr lang="en-GB" sz="2400" b="0" i="1" smtClean="0">
                        <a:latin typeface="Cambria Math"/>
                      </a:rPr>
                      <m:t>(</m:t>
                    </m:r>
                    <m:r>
                      <a:rPr lang="en-GB" sz="2400" b="0" i="1" smtClean="0">
                        <a:latin typeface="Cambria Math"/>
                      </a:rPr>
                      <m:t>𝑛</m:t>
                    </m:r>
                    <m:r>
                      <a:rPr lang="en-GB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 is always an integer.</a:t>
                </a:r>
              </a:p>
              <a:p>
                <a:r>
                  <a:rPr lang="en-GB" sz="2400" dirty="0"/>
                  <a:t> </a:t>
                </a:r>
                <a:r>
                  <a:rPr lang="en-GB" sz="2400" dirty="0" smtClean="0"/>
                  <a:t>          (ii) … </a:t>
                </a:r>
                <a:endParaRPr lang="en-GB" sz="24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92896"/>
                <a:ext cx="8640960" cy="23762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3528" y="5085184"/>
                <a:ext cx="60486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Notice that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2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dirty="0" smtClean="0"/>
                  <a:t> appears both within the function brackets and outside (as does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). Can you think therefore what might be a sensible substitution?</a:t>
                </a:r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085184"/>
                <a:ext cx="6048672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806" t="-3289" r="-1210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699575" y="3140968"/>
            <a:ext cx="931749" cy="3600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231959" y="3140968"/>
            <a:ext cx="932329" cy="3600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9701" y="5949280"/>
                <a:ext cx="2892188" cy="809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701" y="5949280"/>
                <a:ext cx="2892188" cy="8091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898565" y="5967203"/>
            <a:ext cx="961468" cy="7732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93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Strategy #4 – Using a function substitution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48000" y="764704"/>
                <a:ext cx="8640960" cy="1440160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44000" rtlCol="0" anchor="ctr"/>
              <a:lstStyle/>
              <a:p>
                <a:r>
                  <a:rPr lang="en-GB" sz="2000" dirty="0" smtClean="0"/>
                  <a:t>The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sz="2000" dirty="0" smtClean="0"/>
                  <a:t> is defined on the set of positive integers by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sz="2000" dirty="0" smtClean="0"/>
                  <a:t>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=2</m:t>
                    </m:r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𝑛𝑓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GB" sz="2000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GB" sz="2000" b="0" i="1" smtClean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GB" sz="2000" b="0" i="1" smtClean="0">
                            <a:latin typeface="Cambria Math"/>
                          </a:rPr>
                          <m:t>+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2000" dirty="0" smtClean="0"/>
                  <a:t> for all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𝑛</m:t>
                    </m:r>
                    <m:r>
                      <a:rPr lang="en-GB" sz="2000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GB" sz="2000" dirty="0" smtClean="0"/>
                  <a:t>.</a:t>
                </a:r>
              </a:p>
              <a:p>
                <a:r>
                  <a:rPr lang="en-GB" sz="2000" dirty="0"/>
                  <a:t> </a:t>
                </a:r>
                <a:r>
                  <a:rPr lang="en-GB" sz="2000" dirty="0" smtClean="0"/>
                  <a:t>          (</a:t>
                </a:r>
                <a:r>
                  <a:rPr lang="en-GB" sz="2000" dirty="0" err="1" smtClean="0"/>
                  <a:t>i</a:t>
                </a:r>
                <a:r>
                  <a:rPr lang="en-GB" sz="2000" dirty="0" smtClean="0"/>
                  <a:t>) Prove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r>
                      <a:rPr lang="en-GB" sz="2000" b="0" i="1" smtClean="0"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latin typeface="Cambria Math"/>
                      </a:rPr>
                      <m:t>𝑛</m:t>
                    </m:r>
                    <m:r>
                      <a:rPr lang="en-GB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000" dirty="0" smtClean="0"/>
                  <a:t> is always an integer.</a:t>
                </a:r>
              </a:p>
              <a:p>
                <a:r>
                  <a:rPr lang="en-GB" sz="2000" dirty="0"/>
                  <a:t> </a:t>
                </a:r>
                <a:r>
                  <a:rPr lang="en-GB" sz="2000" dirty="0" smtClean="0"/>
                  <a:t>          (ii) … </a:t>
                </a:r>
                <a:endParaRPr lang="en-GB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00" y="764704"/>
                <a:ext cx="8640960" cy="14401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7489" y="2348880"/>
                <a:ext cx="8581982" cy="3958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Notice also that the arguments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dirty="0" smtClean="0"/>
                  <a:t>are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</a:rPr>
                      <m:t>2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2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dirty="0" smtClean="0"/>
                  <a:t>. What’s significant about using these as inputs?   </a:t>
                </a:r>
                <a:r>
                  <a:rPr lang="en-GB" b="1" dirty="0" smtClean="0"/>
                  <a:t>They represent even and odd integers.</a:t>
                </a:r>
              </a:p>
              <a:p>
                <a:endParaRPr lang="en-GB" b="1" dirty="0"/>
              </a:p>
              <a:p>
                <a:r>
                  <a:rPr lang="en-GB" dirty="0" smtClean="0"/>
                  <a:t>This suggests we should do the same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 smtClean="0"/>
                  <a:t>. Use the definition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dirty="0" smtClean="0"/>
                  <a:t> above to </a:t>
                </a:r>
              </a:p>
              <a:p>
                <a:r>
                  <a:rPr lang="en-GB" dirty="0" smtClean="0"/>
                  <a:t>simplify these:</a:t>
                </a:r>
              </a:p>
              <a:p>
                <a:endParaRPr lang="en-GB" sz="1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𝑛𝑓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+1=</m:t>
                      </m:r>
                      <m:r>
                        <a:rPr lang="en-GB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b="0" dirty="0" smtClean="0"/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89" y="2348880"/>
                <a:ext cx="8581982" cy="3958328"/>
              </a:xfrm>
              <a:prstGeom prst="rect">
                <a:avLst/>
              </a:prstGeom>
              <a:blipFill rotWithShape="1">
                <a:blip r:embed="rId3"/>
                <a:stretch>
                  <a:fillRect l="-640" t="-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68560" y="6390083"/>
            <a:ext cx="759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Wow, that substitution really did give us simpler functional equations!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491880" y="3933056"/>
            <a:ext cx="3096344" cy="5099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63688" y="4725144"/>
            <a:ext cx="6984776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43708" y="2663806"/>
            <a:ext cx="385242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77489" y="3832122"/>
            <a:ext cx="8407931" cy="0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4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Strategy #4 – Using a function substitution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48000" y="764704"/>
                <a:ext cx="8640960" cy="1440160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44000" rtlCol="0" anchor="ctr"/>
              <a:lstStyle/>
              <a:p>
                <a:r>
                  <a:rPr lang="en-GB" sz="2000" dirty="0" smtClean="0"/>
                  <a:t>The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sz="2000" dirty="0" smtClean="0"/>
                  <a:t> is defined on the set of positive integers by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sz="2000" dirty="0" smtClean="0"/>
                  <a:t>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=2</m:t>
                    </m:r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𝑛𝑓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GB" sz="2000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GB" sz="2000" b="0" i="1" smtClean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GB" sz="2000" b="0" i="1" smtClean="0">
                            <a:latin typeface="Cambria Math"/>
                          </a:rPr>
                          <m:t>+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2000" dirty="0" smtClean="0"/>
                  <a:t> for all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𝑛</m:t>
                    </m:r>
                    <m:r>
                      <a:rPr lang="en-GB" sz="2000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GB" sz="2000" dirty="0" smtClean="0"/>
                  <a:t>.</a:t>
                </a:r>
              </a:p>
              <a:p>
                <a:r>
                  <a:rPr lang="en-GB" sz="2000" dirty="0"/>
                  <a:t> </a:t>
                </a:r>
                <a:r>
                  <a:rPr lang="en-GB" sz="2000" dirty="0" smtClean="0"/>
                  <a:t>          (</a:t>
                </a:r>
                <a:r>
                  <a:rPr lang="en-GB" sz="2000" dirty="0" err="1" smtClean="0"/>
                  <a:t>i</a:t>
                </a:r>
                <a:r>
                  <a:rPr lang="en-GB" sz="2000" dirty="0" smtClean="0"/>
                  <a:t>) Prove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r>
                      <a:rPr lang="en-GB" sz="2000" b="0" i="1" smtClean="0"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latin typeface="Cambria Math"/>
                      </a:rPr>
                      <m:t>𝑛</m:t>
                    </m:r>
                    <m:r>
                      <a:rPr lang="en-GB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000" dirty="0" smtClean="0"/>
                  <a:t> is always an integer.</a:t>
                </a:r>
              </a:p>
              <a:p>
                <a:r>
                  <a:rPr lang="en-GB" sz="2000" dirty="0"/>
                  <a:t> </a:t>
                </a:r>
                <a:r>
                  <a:rPr lang="en-GB" sz="2000" dirty="0" smtClean="0"/>
                  <a:t>          (ii) … </a:t>
                </a:r>
                <a:endParaRPr lang="en-GB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00" y="764704"/>
                <a:ext cx="8640960" cy="14401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7489" y="2246803"/>
                <a:ext cx="858198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               </m:t>
                      </m:r>
                      <m:r>
                        <a:rPr lang="en-GB" sz="2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+1                   </m:t>
                      </m:r>
                      <m:r>
                        <a:rPr lang="en-GB" sz="2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89" y="2246803"/>
                <a:ext cx="8581982" cy="615553"/>
              </a:xfrm>
              <a:prstGeom prst="rect">
                <a:avLst/>
              </a:prstGeom>
              <a:blipFill rotWithShape="1">
                <a:blip r:embed="rId3"/>
                <a:stretch>
                  <a:fillRect b="-6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8576" y="2996952"/>
                <a:ext cx="8449888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We’ve got to prove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 smtClean="0"/>
                  <a:t> is always an integer. But since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 smtClean="0"/>
                  <a:t>, it’s sufficient to prove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 smtClean="0"/>
                  <a:t> is an integer,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 smtClean="0"/>
                  <a:t> will then be.</a:t>
                </a:r>
              </a:p>
              <a:p>
                <a:r>
                  <a:rPr lang="en-GB" b="1" dirty="0" smtClean="0"/>
                  <a:t>I smell induction!</a:t>
                </a:r>
                <a:r>
                  <a:rPr lang="en-GB" dirty="0" smtClean="0"/>
                  <a:t> 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We can use the second type of induction: supposing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r>
                      <a:rPr lang="en-GB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GB" dirty="0" smtClean="0"/>
                  <a:t> up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dirty="0" smtClean="0"/>
                  <a:t> are all integers, and thus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  <m:r>
                          <a:rPr lang="en-GB" b="0" i="1" smtClean="0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dirty="0" smtClean="0"/>
                  <a:t> is:</a:t>
                </a:r>
              </a:p>
              <a:p>
                <a:endParaRPr lang="en-GB" dirty="0"/>
              </a:p>
              <a:p>
                <a:r>
                  <a:rPr lang="en-GB" b="1" dirty="0" smtClean="0"/>
                  <a:t>Base case: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 smtClean="0"/>
                  <a:t>, and 1 is an integer.</a:t>
                </a:r>
              </a:p>
              <a:p>
                <a:r>
                  <a:rPr lang="en-GB" b="1" dirty="0" smtClean="0"/>
                  <a:t>Inductive case: </a:t>
                </a:r>
                <a:r>
                  <a:rPr lang="en-GB" dirty="0" smtClean="0"/>
                  <a:t>Suppose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r>
                      <a:rPr lang="en-GB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GB" dirty="0" smtClean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𝑘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are integers. </a:t>
                </a:r>
              </a:p>
              <a:p>
                <a:r>
                  <a:rPr lang="en-GB" dirty="0" smtClean="0"/>
                  <a:t>Then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𝑘</m:t>
                    </m:r>
                    <m:r>
                      <a:rPr lang="en-GB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dirty="0" smtClean="0"/>
                  <a:t> is even,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𝑘</m:t>
                    </m:r>
                    <m:r>
                      <a:rPr lang="en-GB" b="0" i="1" smtClean="0">
                        <a:latin typeface="Cambria Math"/>
                      </a:rPr>
                      <m:t>+1=2</m:t>
                    </m:r>
                    <m:r>
                      <a:rPr lang="en-GB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GB" dirty="0" smtClean="0"/>
                  <a:t>. Now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𝑔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𝑎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,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𝑎</m:t>
                    </m:r>
                    <m:r>
                      <a:rPr lang="en-GB" b="0" i="1" smtClean="0"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dirty="0" smtClean="0"/>
                  <a:t>, so by induction,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𝑎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is an integer. Thus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  <m:r>
                          <a:rPr lang="en-GB" b="0" i="1" smtClean="0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dirty="0" smtClean="0"/>
                  <a:t> is an integer.</a:t>
                </a:r>
              </a:p>
              <a:p>
                <a:r>
                  <a:rPr lang="en-GB" dirty="0" smtClean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𝑘</m:t>
                    </m:r>
                    <m:r>
                      <a:rPr lang="en-GB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dirty="0" smtClean="0"/>
                  <a:t> is odd,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𝑘</m:t>
                    </m:r>
                    <m:r>
                      <a:rPr lang="en-GB" b="0" i="1" smtClean="0">
                        <a:latin typeface="Cambria Math"/>
                      </a:rPr>
                      <m:t>+1=2</m:t>
                    </m:r>
                    <m:r>
                      <a:rPr lang="en-GB" b="0" i="1" smtClean="0">
                        <a:latin typeface="Cambria Math"/>
                      </a:rPr>
                      <m:t>𝑎</m:t>
                    </m:r>
                    <m:r>
                      <a:rPr lang="en-GB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dirty="0" smtClean="0"/>
                  <a:t>. Now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  <m:r>
                          <a:rPr lang="en-GB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dirty="0" smtClean="0"/>
                  <a:t>. Again,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𝑎</m:t>
                    </m:r>
                    <m:r>
                      <a:rPr lang="en-GB" b="0" i="1" smtClean="0"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dirty="0" smtClean="0"/>
                  <a:t> 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𝑎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is an integer, and clearly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dirty="0" smtClean="0"/>
                  <a:t> then is.</a:t>
                </a:r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76" y="2996952"/>
                <a:ext cx="8449888" cy="3693319"/>
              </a:xfrm>
              <a:prstGeom prst="rect">
                <a:avLst/>
              </a:prstGeom>
              <a:blipFill rotWithShape="1">
                <a:blip r:embed="rId4"/>
                <a:stretch>
                  <a:fillRect l="-649" t="-826" r="-72"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77489" y="4941167"/>
            <a:ext cx="8611471" cy="17491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8784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520" y="11247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Key to question types: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1628800"/>
            <a:ext cx="12961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SMC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619672" y="1628800"/>
            <a:ext cx="259228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Senior Maths Challenge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2708920"/>
            <a:ext cx="12961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BMO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619672" y="2708920"/>
            <a:ext cx="259228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British Maths Olympiad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691680" y="206084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level, 1 being the easiest, 5 the hardest, will be indicated.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619672" y="3140968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Those with high scores in the SMC qualify for the BMO Round 1. The top hundred students from this go through to BMO Round 2.</a:t>
            </a:r>
          </a:p>
          <a:p>
            <a:r>
              <a:rPr lang="en-GB" sz="1400" dirty="0" smtClean="0"/>
              <a:t>Questions in these slides will have their round indicated.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44008" y="2708920"/>
            <a:ext cx="12961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Frost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940152" y="2708920"/>
            <a:ext cx="259228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 Frosty Special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940152" y="306896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Questions from the deep dark recesses of my head.</a:t>
            </a:r>
            <a:endParaRPr lang="en-GB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44008" y="1628800"/>
            <a:ext cx="12961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Uni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940152" y="1628800"/>
            <a:ext cx="259228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University Interview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940152" y="198884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Questions used in university interviews (possibly Oxbridge).</a:t>
            </a:r>
            <a:endParaRPr lang="en-GB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4644008" y="3717032"/>
            <a:ext cx="12961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Classic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5940152" y="3717032"/>
            <a:ext cx="259228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Classic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5940152" y="407707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Well known problems in maths.</a:t>
            </a:r>
            <a:endParaRPr lang="en-GB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23528" y="4797152"/>
            <a:ext cx="12961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MAT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1619672" y="4797152"/>
            <a:ext cx="259228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Maths Aptitude Test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1619672" y="51571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Admissions test for those applying for Maths and/or Computer Science at Oxford University.</a:t>
            </a:r>
            <a:endParaRPr lang="en-GB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4644008" y="4797152"/>
            <a:ext cx="12961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STEP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5940152" y="4797152"/>
            <a:ext cx="259228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STEP Exam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5940152" y="5157192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Exam used as a condition for offers to universities such as Cambridge and Bath.</a:t>
            </a:r>
            <a:endParaRPr lang="en-GB" sz="1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6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Slide Guidance</a:t>
              </a:r>
              <a:endParaRPr lang="en-GB" sz="32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Strategy #5 – Using a different number base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48000" y="764704"/>
                <a:ext cx="8640960" cy="1440160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44000" rtlCol="0" anchor="ctr"/>
              <a:lstStyle/>
              <a:p>
                <a:r>
                  <a:rPr lang="en-GB" sz="2000" dirty="0" smtClean="0"/>
                  <a:t>The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sz="2000" dirty="0" smtClean="0"/>
                  <a:t> is defined on the set of positive integers by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sz="2000" dirty="0" smtClean="0"/>
                  <a:t>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=2</m:t>
                    </m:r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𝑛𝑓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GB" sz="2000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GB" sz="2000" b="0" i="1" smtClean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GB" sz="2000" b="0" i="1" smtClean="0">
                            <a:latin typeface="Cambria Math"/>
                          </a:rPr>
                          <m:t>+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2000" dirty="0" smtClean="0"/>
                  <a:t> for all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𝑛</m:t>
                    </m:r>
                    <m:r>
                      <a:rPr lang="en-GB" sz="2000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GB" sz="2000" dirty="0" smtClean="0"/>
                  <a:t>.</a:t>
                </a:r>
              </a:p>
              <a:p>
                <a:r>
                  <a:rPr lang="en-GB" sz="2000" dirty="0"/>
                  <a:t> </a:t>
                </a:r>
                <a:r>
                  <a:rPr lang="en-GB" sz="2000" dirty="0" smtClean="0"/>
                  <a:t>          (</a:t>
                </a:r>
                <a:r>
                  <a:rPr lang="en-GB" sz="2000" dirty="0" err="1" smtClean="0"/>
                  <a:t>i</a:t>
                </a:r>
                <a:r>
                  <a:rPr lang="en-GB" sz="2000" dirty="0" smtClean="0"/>
                  <a:t>) Prove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r>
                      <a:rPr lang="en-GB" sz="2000" b="0" i="1" smtClean="0"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latin typeface="Cambria Math"/>
                      </a:rPr>
                      <m:t>𝑛</m:t>
                    </m:r>
                    <m:r>
                      <a:rPr lang="en-GB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000" dirty="0" smtClean="0"/>
                  <a:t> is always an integer.</a:t>
                </a:r>
              </a:p>
              <a:p>
                <a:r>
                  <a:rPr lang="en-GB" sz="2000" dirty="0"/>
                  <a:t> </a:t>
                </a:r>
                <a:r>
                  <a:rPr lang="en-GB" sz="2000" dirty="0" smtClean="0"/>
                  <a:t>          (ii) … </a:t>
                </a:r>
                <a:endParaRPr lang="en-GB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00" y="764704"/>
                <a:ext cx="8640960" cy="14401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5371" y="2420888"/>
                <a:ext cx="8665912" cy="4124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One more exotic approach (which I won’t cover in detail here), which particularly seems to crop up in more difficult questions, is to define a new function in terms of the </a:t>
                </a:r>
                <a:r>
                  <a:rPr lang="en-GB" sz="1600" b="1" dirty="0" smtClean="0"/>
                  <a:t>binary representation of the input</a:t>
                </a:r>
                <a:r>
                  <a:rPr lang="en-GB" sz="1600" dirty="0" smtClean="0"/>
                  <a:t>. e.g.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5</m:t>
                    </m:r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/>
                          </a:rPr>
                          <m:t>101</m:t>
                        </m:r>
                      </m:e>
                      <m:sub>
                        <m:r>
                          <a:rPr lang="en-GB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GB" sz="1600" dirty="0" smtClean="0"/>
              </a:p>
              <a:p>
                <a:r>
                  <a:rPr lang="en-GB" sz="1600" dirty="0" smtClean="0"/>
                  <a:t>This is often a viable approach when we find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/>
                          </a:rPr>
                          <m:t>𝑛</m:t>
                        </m:r>
                        <m:r>
                          <a:rPr lang="en-GB" sz="1600" b="0" i="1" smtClean="0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1600" dirty="0" smtClean="0"/>
                  <a:t> defined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𝑓</m:t>
                    </m:r>
                    <m:r>
                      <a:rPr lang="en-GB" sz="1600" b="0" i="1" smtClean="0">
                        <a:latin typeface="Cambria Math"/>
                      </a:rPr>
                      <m:t>(</m:t>
                    </m:r>
                    <m:r>
                      <a:rPr lang="en-GB" sz="1600" b="0" i="1" smtClean="0">
                        <a:latin typeface="Cambria Math"/>
                      </a:rPr>
                      <m:t>𝑛</m:t>
                    </m:r>
                    <m:r>
                      <a:rPr lang="en-GB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600" dirty="0" smtClean="0"/>
                  <a:t>.</a:t>
                </a:r>
              </a:p>
              <a:p>
                <a:endParaRPr lang="en-GB" sz="1600" dirty="0"/>
              </a:p>
              <a:p>
                <a:r>
                  <a:rPr lang="en-GB" sz="1600" dirty="0" smtClean="0"/>
                  <a:t>Suppose we let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GB" sz="1600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GB" sz="1600" dirty="0" smtClean="0"/>
                  <a:t>“the count of 1s in the binary representation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sz="1600" dirty="0" smtClean="0"/>
                  <a:t>” (e.g.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r>
                      <a:rPr lang="en-GB" sz="16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101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16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GB" sz="1600" dirty="0" smtClean="0"/>
                  <a:t>)</a:t>
                </a:r>
              </a:p>
              <a:p>
                <a:r>
                  <a:rPr lang="en-GB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r>
                      <a:rPr lang="en-GB" sz="1600" b="0" i="1" smtClean="0">
                        <a:latin typeface="Cambria Math"/>
                      </a:rPr>
                      <m:t>𝑛</m:t>
                    </m:r>
                    <m:r>
                      <a:rPr lang="en-GB" sz="1600" b="0" i="1" smtClean="0">
                        <a:latin typeface="Cambria Math"/>
                      </a:rPr>
                      <m:t> </m:t>
                    </m:r>
                    <m:r>
                      <a:rPr lang="en-GB" sz="1600" b="0" i="1" smtClean="0">
                        <a:latin typeface="Cambria Math"/>
                      </a:rPr>
                      <m:t>𝑔</m:t>
                    </m:r>
                    <m:r>
                      <a:rPr lang="en-GB" sz="1600" b="0" i="1" smtClean="0">
                        <a:latin typeface="Cambria Math"/>
                      </a:rPr>
                      <m:t>(</m:t>
                    </m:r>
                    <m:r>
                      <a:rPr lang="en-GB" sz="1600" b="0" i="1" smtClean="0">
                        <a:latin typeface="Cambria Math"/>
                      </a:rPr>
                      <m:t>𝑛</m:t>
                    </m:r>
                    <m:r>
                      <a:rPr lang="en-GB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600" dirty="0" smtClean="0"/>
                  <a:t>, then it turns out that we find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1600" dirty="0" smtClean="0"/>
                  <a:t> satisfies all the functional equations stated in the question! (I’ll leave this as an exercise…)</a:t>
                </a:r>
              </a:p>
              <a:p>
                <a:r>
                  <a:rPr lang="en-GB" sz="1600" dirty="0" smtClean="0"/>
                  <a:t>Because the count of ones is always an integer, then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𝑓</m:t>
                    </m:r>
                    <m:r>
                      <a:rPr lang="en-GB" sz="1600" b="0" i="1" smtClean="0">
                        <a:latin typeface="Cambria Math"/>
                      </a:rPr>
                      <m:t>(</m:t>
                    </m:r>
                    <m:r>
                      <a:rPr lang="en-GB" sz="1600" b="0" i="1" smtClean="0">
                        <a:latin typeface="Cambria Math"/>
                      </a:rPr>
                      <m:t>𝑛</m:t>
                    </m:r>
                    <m:r>
                      <a:rPr lang="en-GB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600" dirty="0" smtClean="0"/>
                  <a:t> is always an integer as required by the question.</a:t>
                </a:r>
              </a:p>
              <a:p>
                <a:endParaRPr lang="en-GB" dirty="0"/>
              </a:p>
              <a:p>
                <a:r>
                  <a:rPr lang="en-GB" b="1" dirty="0" smtClean="0"/>
                  <a:t>The challenge then is to find a function in terms of the binary representation of the input that will satisfy the functional equations given.</a:t>
                </a:r>
              </a:p>
              <a:p>
                <a:r>
                  <a:rPr lang="en-GB" sz="1600" dirty="0" smtClean="0"/>
                  <a:t>Note that this approach isn’t really applicable for types of questions where we’re asked to find all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sz="1600" dirty="0" smtClean="0"/>
                  <a:t> which satisfies the functional equations, because any valid binary function we found is just one solution: it doesn’t prove we can’t find others.</a:t>
                </a:r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71" y="2420888"/>
                <a:ext cx="8665912" cy="4124206"/>
              </a:xfrm>
              <a:prstGeom prst="rect">
                <a:avLst/>
              </a:prstGeom>
              <a:blipFill rotWithShape="1">
                <a:blip r:embed="rId3"/>
                <a:stretch>
                  <a:fillRect l="-563" t="-443" r="-914" b="-8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248000" y="5013176"/>
            <a:ext cx="8407931" cy="0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0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Finding specific outputs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64704"/>
                <a:ext cx="82089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Sometimes, given some functional equations, we don’t actually need to work out what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is.</a:t>
                </a:r>
              </a:p>
              <a:p>
                <a:r>
                  <a:rPr lang="en-GB" dirty="0" smtClean="0"/>
                  <a:t>We might just be required to find “the possible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r>
                      <a:rPr lang="en-GB" b="0" i="1" smtClean="0">
                        <a:latin typeface="Cambria Math"/>
                      </a:rPr>
                      <m:t>(100)</m:t>
                    </m:r>
                  </m:oMath>
                </a14:m>
                <a:r>
                  <a:rPr lang="en-GB" dirty="0" smtClean="0"/>
                  <a:t>”.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208912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594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0326" y="2245514"/>
                <a:ext cx="8162114" cy="3240360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44000" rtlCol="0" anchor="ctr"/>
              <a:lstStyle/>
              <a:p>
                <a:r>
                  <a:rPr lang="en-GB" dirty="0" smtClean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latin typeface="+mj-lt"/>
                  </a:rPr>
                  <a:t> be a function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≥0,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r>
                      <a:rPr lang="en-GB" b="0" i="1" smtClean="0">
                        <a:latin typeface="Cambria Math"/>
                      </a:rPr>
                      <m:t>ℤ</m:t>
                    </m:r>
                  </m:oMath>
                </a14:m>
                <a:r>
                  <a:rPr lang="en-GB" dirty="0" smtClean="0">
                    <a:latin typeface="+mj-lt"/>
                  </a:rPr>
                  <a:t> (i.e. the domain is non-negative integers)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≥0</m:t>
                    </m:r>
                  </m:oMath>
                </a14:m>
                <a:endParaRPr lang="en-GB" dirty="0" smtClean="0">
                  <a:latin typeface="+mj-lt"/>
                </a:endParaRPr>
              </a:p>
              <a:p>
                <a:endParaRPr lang="en-GB" dirty="0">
                  <a:latin typeface="+mj-lt"/>
                </a:endParaRPr>
              </a:p>
              <a:p>
                <a:r>
                  <a:rPr lang="en-GB" dirty="0" smtClean="0">
                    <a:latin typeface="+mj-lt"/>
                  </a:rPr>
                  <a:t>Suppose the three functional equations hold:</a:t>
                </a:r>
              </a:p>
              <a:p>
                <a:endParaRPr lang="en-GB" dirty="0" smtClean="0">
                  <a:latin typeface="+mj-lt"/>
                </a:endParaRPr>
              </a:p>
              <a:p>
                <a:pPr marL="400050" indent="-400050">
                  <a:buAutoNum type="romanLcParenR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𝑚𝑛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b="0" i="0" dirty="0" smtClean="0">
                    <a:latin typeface="+mj-lt"/>
                  </a:rPr>
                  <a:t> </a:t>
                </a:r>
              </a:p>
              <a:p>
                <a:pPr marL="400050" indent="-400050">
                  <a:buAutoNum type="romanLcParenR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10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endParaRPr lang="en-GB" dirty="0" smtClean="0">
                  <a:latin typeface="+mj-lt"/>
                </a:endParaRPr>
              </a:p>
              <a:p>
                <a:pPr marL="400050" indent="-400050">
                  <a:buAutoNum type="romanLcParenR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 smtClean="0">
                    <a:latin typeface="+mj-lt"/>
                  </a:rPr>
                  <a:t>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>
                    <a:latin typeface="+mj-lt"/>
                  </a:rPr>
                  <a:t> ends in a 3.</a:t>
                </a:r>
              </a:p>
              <a:p>
                <a:pPr marL="400050" indent="-400050">
                  <a:buAutoNum type="romanLcParenR"/>
                </a:pPr>
                <a:endParaRPr lang="en-GB" dirty="0">
                  <a:latin typeface="+mj-lt"/>
                </a:endParaRPr>
              </a:p>
              <a:p>
                <a:r>
                  <a:rPr lang="en-GB" b="1" dirty="0" smtClean="0">
                    <a:latin typeface="+mj-lt"/>
                  </a:rPr>
                  <a:t>Question (a): Find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𝑭</m:t>
                    </m:r>
                    <m:r>
                      <a:rPr lang="en-GB" b="1" i="1" smtClean="0">
                        <a:latin typeface="Cambria Math"/>
                      </a:rPr>
                      <m:t>(</m:t>
                    </m:r>
                    <m:r>
                      <a:rPr lang="en-GB" b="1" i="1" smtClean="0">
                        <a:latin typeface="Cambria Math"/>
                      </a:rPr>
                      <m:t>𝟏𝟕</m:t>
                    </m:r>
                    <m:r>
                      <a:rPr lang="en-GB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b="1" dirty="0" smtClean="0">
                    <a:latin typeface="+mj-lt"/>
                  </a:rPr>
                  <a:t>.</a:t>
                </a:r>
                <a:endParaRPr lang="en-GB" b="1" dirty="0">
                  <a:latin typeface="+mj-lt"/>
                </a:endParaRPr>
              </a:p>
              <a:p>
                <a:endParaRPr lang="en-GB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26" y="2245514"/>
                <a:ext cx="8162114" cy="32403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70326" y="1876182"/>
            <a:ext cx="816211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Oxford interview question (candidates were given a day in advance)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70326" y="5589240"/>
            <a:ext cx="8162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Hint: 17 ends with a 7. What could we do with 17 to make it end with a 3?</a:t>
            </a:r>
          </a:p>
          <a:p>
            <a:r>
              <a:rPr lang="en-GB" sz="1600" dirty="0" smtClean="0"/>
              <a:t>You don’t need condition (ii) for this question.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654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Finding specific outputs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0326" y="1196752"/>
                <a:ext cx="8162114" cy="1728192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44000" rtlCol="0" anchor="ctr"/>
              <a:lstStyle/>
              <a:p>
                <a:pPr marL="400050" indent="-400050">
                  <a:buAutoNum type="romanLcParenR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𝑚𝑛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b="0" i="0" dirty="0" smtClean="0">
                    <a:latin typeface="+mj-lt"/>
                  </a:rPr>
                  <a:t> </a:t>
                </a:r>
              </a:p>
              <a:p>
                <a:pPr marL="400050" indent="-400050">
                  <a:buAutoNum type="romanLcParenR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10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endParaRPr lang="en-GB" dirty="0" smtClean="0">
                  <a:latin typeface="+mj-lt"/>
                </a:endParaRPr>
              </a:p>
              <a:p>
                <a:pPr marL="400050" indent="-400050">
                  <a:buAutoNum type="romanLcParenR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 smtClean="0">
                    <a:latin typeface="+mj-lt"/>
                  </a:rPr>
                  <a:t>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>
                    <a:latin typeface="+mj-lt"/>
                  </a:rPr>
                  <a:t> ends in a 3.</a:t>
                </a:r>
              </a:p>
              <a:p>
                <a:pPr marL="400050" indent="-400050">
                  <a:buAutoNum type="romanLcParenR"/>
                </a:pPr>
                <a:endParaRPr lang="en-GB" dirty="0">
                  <a:latin typeface="+mj-lt"/>
                </a:endParaRPr>
              </a:p>
              <a:p>
                <a:r>
                  <a:rPr lang="en-GB" b="1" dirty="0" smtClean="0">
                    <a:latin typeface="+mj-lt"/>
                  </a:rPr>
                  <a:t>Question (a): Find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𝑭</m:t>
                    </m:r>
                    <m:r>
                      <a:rPr lang="en-GB" b="1" i="1" smtClean="0">
                        <a:latin typeface="Cambria Math"/>
                      </a:rPr>
                      <m:t>(</m:t>
                    </m:r>
                    <m:r>
                      <a:rPr lang="en-GB" b="1" i="1" smtClean="0">
                        <a:latin typeface="Cambria Math"/>
                      </a:rPr>
                      <m:t>𝟏𝟕</m:t>
                    </m:r>
                    <m:r>
                      <a:rPr lang="en-GB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b="1" dirty="0" smtClean="0">
                    <a:latin typeface="+mj-lt"/>
                  </a:rPr>
                  <a:t>.</a:t>
                </a:r>
                <a:endParaRPr lang="en-GB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26" y="1196752"/>
                <a:ext cx="8162114" cy="17281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70326" y="827420"/>
            <a:ext cx="816211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Oxford interview question (candidates were given a day in advance)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0326" y="3746649"/>
                <a:ext cx="806489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Note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17×9=153</m:t>
                    </m:r>
                  </m:oMath>
                </a14:m>
                <a:r>
                  <a:rPr lang="en-GB" dirty="0" smtClean="0"/>
                  <a:t>. We multiplied by 9 to get a number ending in 3.</a:t>
                </a:r>
              </a:p>
              <a:p>
                <a:r>
                  <a:rPr lang="en-GB" dirty="0" smtClean="0"/>
                  <a:t>i.e.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17×9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 smtClean="0"/>
                  <a:t>. At this point it seems sensible to use (</a:t>
                </a:r>
                <a:r>
                  <a:rPr lang="en-GB" dirty="0" err="1" smtClean="0"/>
                  <a:t>i</a:t>
                </a:r>
                <a:r>
                  <a:rPr lang="en-GB" dirty="0" smtClean="0"/>
                  <a:t>) since we have a product inside the function brackets.</a:t>
                </a:r>
              </a:p>
              <a:p>
                <a:endParaRPr lang="en-GB" dirty="0"/>
              </a:p>
              <a:p>
                <a:r>
                  <a:rPr lang="en-GB" dirty="0" smtClean="0"/>
                  <a:t>From (</a:t>
                </a:r>
                <a:r>
                  <a:rPr lang="en-GB" dirty="0" err="1" smtClean="0"/>
                  <a:t>i</a:t>
                </a:r>
                <a:r>
                  <a:rPr lang="en-GB" dirty="0" smtClean="0"/>
                  <a:t>) we have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=0+</m:t>
                    </m:r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𝐹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Thus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17×9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17×3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17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26" y="3746649"/>
                <a:ext cx="8064896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680" t="-17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70326" y="3212976"/>
            <a:ext cx="816211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 solution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2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Finding specific outputs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8763" y="1134036"/>
                <a:ext cx="8307692" cy="2655004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44000" rtlCol="0" anchor="ctr"/>
              <a:lstStyle/>
              <a:p>
                <a:r>
                  <a:rPr lang="en-GB" dirty="0" smtClean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latin typeface="+mj-lt"/>
                  </a:rPr>
                  <a:t> be a function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≥0,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r>
                      <a:rPr lang="en-GB" b="0" i="1" smtClean="0">
                        <a:latin typeface="Cambria Math"/>
                      </a:rPr>
                      <m:t>ℤ</m:t>
                    </m:r>
                  </m:oMath>
                </a14:m>
                <a:r>
                  <a:rPr lang="en-GB" dirty="0" smtClean="0">
                    <a:latin typeface="+mj-lt"/>
                  </a:rPr>
                  <a:t> (i.e. the domain is non-negative integers)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≥0</m:t>
                    </m:r>
                  </m:oMath>
                </a14:m>
                <a:endParaRPr lang="en-GB" dirty="0" smtClean="0">
                  <a:latin typeface="+mj-lt"/>
                </a:endParaRPr>
              </a:p>
              <a:p>
                <a:endParaRPr lang="en-GB" dirty="0">
                  <a:latin typeface="+mj-lt"/>
                </a:endParaRPr>
              </a:p>
              <a:p>
                <a:r>
                  <a:rPr lang="en-GB" dirty="0" smtClean="0">
                    <a:latin typeface="+mj-lt"/>
                  </a:rPr>
                  <a:t>Suppose the three functional equations hold:</a:t>
                </a:r>
              </a:p>
              <a:p>
                <a:endParaRPr lang="en-GB" dirty="0" smtClean="0">
                  <a:latin typeface="+mj-lt"/>
                </a:endParaRPr>
              </a:p>
              <a:p>
                <a:pPr marL="400050" indent="-400050">
                  <a:buAutoNum type="romanLcParenR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𝑚𝑛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b="0" i="0" dirty="0" smtClean="0">
                    <a:latin typeface="+mj-lt"/>
                  </a:rPr>
                  <a:t> </a:t>
                </a:r>
              </a:p>
              <a:p>
                <a:pPr marL="400050" indent="-400050">
                  <a:buAutoNum type="romanLcParenR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10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endParaRPr lang="en-GB" dirty="0" smtClean="0">
                  <a:latin typeface="+mj-lt"/>
                </a:endParaRPr>
              </a:p>
              <a:p>
                <a:pPr marL="400050" indent="-400050">
                  <a:buAutoNum type="romanLcParenR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 smtClean="0">
                    <a:latin typeface="+mj-lt"/>
                  </a:rPr>
                  <a:t>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>
                    <a:latin typeface="+mj-lt"/>
                  </a:rPr>
                  <a:t> ends in a 3.</a:t>
                </a:r>
                <a:endParaRPr lang="en-GB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63" y="1134036"/>
                <a:ext cx="8307692" cy="26550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68763" y="764704"/>
            <a:ext cx="830769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Oxford interview question (candidates were given a day in advance)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8762" y="4581128"/>
                <a:ext cx="845170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By using (</a:t>
                </a:r>
                <a:r>
                  <a:rPr lang="en-GB" dirty="0" err="1" smtClean="0"/>
                  <a:t>i</a:t>
                </a:r>
                <a:r>
                  <a:rPr lang="en-GB" dirty="0" smtClean="0"/>
                  <a:t>),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500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10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10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=2+</m:t>
                    </m:r>
                    <m:r>
                      <a:rPr lang="en-GB" b="0" i="1" smtClean="0">
                        <a:latin typeface="Cambria Math"/>
                      </a:rPr>
                      <m:t>𝐹</m:t>
                    </m:r>
                    <m:r>
                      <a:rPr lang="en-GB" b="0" i="1" smtClean="0">
                        <a:latin typeface="Cambria Math"/>
                      </a:rPr>
                      <m:t>(5)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Note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10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=1=</m:t>
                    </m:r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𝐹</m:t>
                    </m:r>
                    <m:r>
                      <a:rPr lang="en-GB" b="0" i="1" smtClean="0">
                        <a:latin typeface="Cambria Math"/>
                      </a:rPr>
                      <m:t>(5)</m:t>
                    </m:r>
                  </m:oMath>
                </a14:m>
                <a:r>
                  <a:rPr lang="en-GB" dirty="0" smtClean="0"/>
                  <a:t>. But since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GB" dirty="0" smtClean="0"/>
                  <a:t>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en-GB" dirty="0" smtClean="0"/>
                  <a:t> must be 0 or 1.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Thus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𝐹</m:t>
                    </m:r>
                    <m:r>
                      <a:rPr lang="en-GB" b="0" i="1" smtClean="0">
                        <a:latin typeface="Cambria Math"/>
                      </a:rPr>
                      <m:t>(500)</m:t>
                    </m:r>
                  </m:oMath>
                </a14:m>
                <a:r>
                  <a:rPr lang="en-GB" dirty="0" smtClean="0"/>
                  <a:t> could either be 2 or 3.</a:t>
                </a:r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62" y="4581128"/>
                <a:ext cx="8451709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577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68762" y="4581128"/>
            <a:ext cx="8307693" cy="1368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8762" y="3924588"/>
                <a:ext cx="69395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dirty="0"/>
                  <a:t>Question (b): What are the possible values of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/>
                          </a:rPr>
                          <m:t>𝟓𝟎𝟎</m:t>
                        </m:r>
                      </m:e>
                    </m:d>
                  </m:oMath>
                </a14:m>
                <a:r>
                  <a:rPr lang="en-GB" b="1" dirty="0"/>
                  <a:t>?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62" y="3924588"/>
                <a:ext cx="693954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02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99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34482" y="3573016"/>
            <a:ext cx="3805470" cy="12241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23419" y="2564904"/>
            <a:ext cx="3600509" cy="57716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23419" y="1018539"/>
            <a:ext cx="3600509" cy="9372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Common functional equations to remember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1124744"/>
                <a:ext cx="3600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𝑥𝑦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+</m:t>
                      </m:r>
                      <m:r>
                        <a:rPr lang="en-GB" sz="2800" b="0" i="1" smtClean="0">
                          <a:latin typeface="Cambria Math"/>
                        </a:rPr>
                        <m:t>𝑓</m:t>
                      </m:r>
                      <m:r>
                        <a:rPr lang="en-GB" sz="2800" b="0" i="1" smtClean="0">
                          <a:latin typeface="Cambria Math"/>
                        </a:rPr>
                        <m:t>(</m:t>
                      </m:r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  <m:r>
                        <a:rPr lang="en-GB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800" dirty="0" smtClean="0"/>
              </a:p>
              <a:p>
                <a:r>
                  <a:rPr lang="en-GB" sz="2000" dirty="0" smtClean="0"/>
                  <a:t>When domain: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&gt;0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24744"/>
                <a:ext cx="3600400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864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36096" y="1109355"/>
                <a:ext cx="3600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𝑎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2800" b="0" i="1" smtClean="0">
                          <a:latin typeface="Cambria Math"/>
                        </a:rPr>
                        <m:t>+</m:t>
                      </m:r>
                      <m:r>
                        <a:rPr lang="en-GB" sz="28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109355"/>
                <a:ext cx="36004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2580293"/>
                <a:ext cx="37444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𝑓</m:t>
                      </m:r>
                      <m:r>
                        <a:rPr lang="en-GB" sz="2800" b="0" i="1" smtClean="0">
                          <a:latin typeface="Cambria Math"/>
                        </a:rPr>
                        <m:t>(</m:t>
                      </m:r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  <m:r>
                        <a:rPr lang="en-GB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580293"/>
                <a:ext cx="374441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36096" y="2564904"/>
                <a:ext cx="36004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564904"/>
                <a:ext cx="3600400" cy="5309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5318" y="3588405"/>
                <a:ext cx="4320698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+</m:t>
                      </m:r>
                      <m:r>
                        <a:rPr lang="en-GB" sz="2800" b="0" i="1" smtClean="0">
                          <a:latin typeface="Cambria Math"/>
                        </a:rPr>
                        <m:t>𝑓</m:t>
                      </m:r>
                      <m:r>
                        <a:rPr lang="en-GB" sz="2800" b="0" i="1" smtClean="0">
                          <a:latin typeface="Cambria Math"/>
                        </a:rPr>
                        <m:t>(</m:t>
                      </m:r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  <m:r>
                        <a:rPr lang="en-GB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800" dirty="0" smtClean="0"/>
              </a:p>
              <a:p>
                <a:r>
                  <a:rPr lang="en-GB" sz="2000" dirty="0" smtClean="0"/>
                  <a:t>Known as </a:t>
                </a:r>
                <a:r>
                  <a:rPr lang="en-GB" sz="2000" b="1" dirty="0" smtClean="0"/>
                  <a:t>Cauchy’s Functional </a:t>
                </a:r>
              </a:p>
              <a:p>
                <a:r>
                  <a:rPr lang="en-GB" sz="2000" b="1" dirty="0" smtClean="0"/>
                  <a:t>Equation</a:t>
                </a:r>
                <a:endParaRPr lang="en-GB" sz="2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18" y="3588405"/>
                <a:ext cx="4320698" cy="1138773"/>
              </a:xfrm>
              <a:prstGeom prst="rect">
                <a:avLst/>
              </a:prstGeom>
              <a:blipFill rotWithShape="1">
                <a:blip r:embed="rId6"/>
                <a:stretch>
                  <a:fillRect l="-1551" b="-9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36096" y="3573016"/>
                <a:ext cx="36004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0" dirty="0" smtClean="0"/>
                  <a:t>For integers/</a:t>
                </a:r>
                <a:r>
                  <a:rPr lang="en-GB" sz="2400" b="0" dirty="0" err="1" smtClean="0"/>
                  <a:t>rationals</a:t>
                </a:r>
                <a:r>
                  <a:rPr lang="en-GB" sz="2800" b="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𝑘𝑥</m:t>
                      </m:r>
                    </m:oMath>
                  </m:oMathPara>
                </a14:m>
                <a:endParaRPr lang="en-GB" sz="2800" dirty="0" smtClean="0"/>
              </a:p>
              <a:p>
                <a:r>
                  <a:rPr lang="en-GB" sz="2400" dirty="0" smtClean="0"/>
                  <a:t>But additional more complicated solutions for reals.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573016"/>
                <a:ext cx="3600400" cy="2062103"/>
              </a:xfrm>
              <a:prstGeom prst="rect">
                <a:avLst/>
              </a:prstGeom>
              <a:blipFill rotWithShape="1">
                <a:blip r:embed="rId7"/>
                <a:stretch>
                  <a:fillRect l="-2712" t="-2663" b="-59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67544" y="2204864"/>
            <a:ext cx="8208912" cy="0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7544" y="3356992"/>
            <a:ext cx="8208912" cy="0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4355976" y="1246902"/>
            <a:ext cx="936104" cy="3638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4355976" y="2659995"/>
            <a:ext cx="936104" cy="3638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4355976" y="3717032"/>
            <a:ext cx="936104" cy="3638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5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347079" y="706947"/>
            <a:ext cx="4464496" cy="6456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Cauchy’s Functional Equation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23528" y="138265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Solving this functional equation has been used as a topic for discussion in an Oxford maths  interview.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83659" y="764704"/>
                <a:ext cx="4320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+</m:t>
                      </m:r>
                      <m:r>
                        <a:rPr lang="en-GB" sz="2800" b="0" i="1" smtClean="0">
                          <a:latin typeface="Cambria Math"/>
                        </a:rPr>
                        <m:t>𝑓</m:t>
                      </m:r>
                      <m:r>
                        <a:rPr lang="en-GB" sz="2800" b="0" i="1" smtClean="0">
                          <a:latin typeface="Cambria Math"/>
                        </a:rPr>
                        <m:t>(</m:t>
                      </m:r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  <m:r>
                        <a:rPr lang="en-GB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8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659" y="764704"/>
                <a:ext cx="4320698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23728" y="2711969"/>
                <a:ext cx="43206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𝑓</m:t>
                      </m:r>
                      <m:r>
                        <a:rPr lang="en-GB" sz="2400" b="0" i="1" smtClean="0">
                          <a:latin typeface="Cambria Math"/>
                        </a:rPr>
                        <m:t>(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latin typeface="Cambria Math"/>
                        </a:rPr>
                        <m:t>𝟐</m:t>
                      </m:r>
                      <m:r>
                        <a:rPr lang="en-GB" sz="2400" b="1" i="1" smtClean="0">
                          <a:latin typeface="Cambria Math"/>
                        </a:rPr>
                        <m:t>𝒇</m:t>
                      </m:r>
                      <m:r>
                        <a:rPr lang="en-GB" sz="2400" b="1" i="1" smtClean="0">
                          <a:latin typeface="Cambria Math"/>
                        </a:rPr>
                        <m:t>(</m:t>
                      </m:r>
                      <m:r>
                        <a:rPr lang="en-GB" sz="2400" b="1" i="1" smtClean="0"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400" b="1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711969"/>
                <a:ext cx="4320698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128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3204" y="2708919"/>
                <a:ext cx="2592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:</a:t>
                </a:r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04" y="2708919"/>
                <a:ext cx="259228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118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3204" y="2164214"/>
                <a:ext cx="8136904" cy="36933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Prove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𝑘𝑥</m:t>
                    </m:r>
                  </m:oMath>
                </a14:m>
                <a:r>
                  <a:rPr lang="en-GB" dirty="0" smtClean="0"/>
                  <a:t> over the integers.</a:t>
                </a:r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04" y="2164214"/>
                <a:ext cx="813690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23" t="-461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0550" y="3618893"/>
                <a:ext cx="4066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But we could keep adding extra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’s:</a:t>
                </a:r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50" y="3618893"/>
                <a:ext cx="406612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199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0319" y="3995954"/>
                <a:ext cx="80625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</a:rPr>
                        <m:t>𝑓</m:t>
                      </m:r>
                      <m:r>
                        <a:rPr lang="en-GB" sz="2400" b="0" i="1" smtClean="0">
                          <a:latin typeface="Cambria Math"/>
                        </a:rPr>
                        <m:t>(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)=</m:t>
                      </m:r>
                      <m:r>
                        <a:rPr lang="en-GB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𝑓</m:t>
                      </m:r>
                      <m:r>
                        <a:rPr lang="en-GB" sz="2400" b="0" i="1" smtClean="0">
                          <a:latin typeface="Cambria Math"/>
                        </a:rPr>
                        <m:t>(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=2</m:t>
                      </m:r>
                      <m:r>
                        <a:rPr lang="en-GB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latin typeface="Cambria Math"/>
                        </a:rPr>
                        <m:t>𝟑</m:t>
                      </m:r>
                      <m:r>
                        <a:rPr lang="en-GB" sz="2400" b="1" i="1" smtClean="0">
                          <a:latin typeface="Cambria Math"/>
                        </a:rPr>
                        <m:t>𝒇</m:t>
                      </m:r>
                      <m:r>
                        <a:rPr lang="en-GB" sz="2400" b="1" i="1" smtClean="0">
                          <a:latin typeface="Cambria Math"/>
                        </a:rPr>
                        <m:t>(</m:t>
                      </m:r>
                      <m:r>
                        <a:rPr lang="en-GB" sz="2400" b="1" i="1" smtClean="0"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400" b="1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19" y="3995954"/>
                <a:ext cx="8062564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605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34651" y="4987517"/>
            <a:ext cx="487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By continuing this (‘inductively’) we have that: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4651" y="5356849"/>
                <a:ext cx="8038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/>
                          </a:rPr>
                          <m:t>𝒏𝒙</m:t>
                        </m:r>
                      </m:e>
                    </m:d>
                    <m:r>
                      <a:rPr lang="en-GB" sz="2400" b="1" i="1" smtClean="0">
                        <a:latin typeface="Cambria Math"/>
                      </a:rPr>
                      <m:t>=</m:t>
                    </m:r>
                    <m:r>
                      <a:rPr lang="en-GB" sz="2400" b="1" i="1" smtClean="0">
                        <a:latin typeface="Cambria Math"/>
                      </a:rPr>
                      <m:t>𝒏𝒇</m:t>
                    </m:r>
                    <m:r>
                      <a:rPr lang="en-GB" sz="2400" b="1" i="1" smtClean="0">
                        <a:latin typeface="Cambria Math"/>
                      </a:rPr>
                      <m:t>(</m:t>
                    </m:r>
                    <m:r>
                      <a:rPr lang="en-GB" sz="2400" b="1" i="1" smtClean="0">
                        <a:latin typeface="Cambria Math"/>
                      </a:rPr>
                      <m:t>𝒙</m:t>
                    </m:r>
                    <m:r>
                      <a:rPr lang="en-GB" sz="2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b="1" dirty="0" smtClean="0"/>
                  <a:t>      where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GB" sz="2400" b="1" dirty="0" smtClean="0"/>
                  <a:t> is an integer, but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GB" sz="2400" b="1" dirty="0" smtClean="0"/>
                  <a:t> is any real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51" y="5356849"/>
                <a:ext cx="8038232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607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870756" y="5818514"/>
                <a:ext cx="58777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is at the moment restricted to integers, because in the workings above we had ‘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lots’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, and we can’t have a fractional number of things)</a:t>
                </a:r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756" y="5818514"/>
                <a:ext cx="5877708" cy="923330"/>
              </a:xfrm>
              <a:prstGeom prst="rect">
                <a:avLst/>
              </a:prstGeom>
              <a:blipFill rotWithShape="1">
                <a:blip r:embed="rId9"/>
                <a:stretch>
                  <a:fillRect l="-934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7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87624" y="1286560"/>
                <a:ext cx="7560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/>
                          </a:rPr>
                          <m:t>𝒏𝒙</m:t>
                        </m:r>
                      </m:e>
                    </m:d>
                    <m:r>
                      <a:rPr lang="en-GB" sz="2400" b="1" i="1" smtClean="0">
                        <a:latin typeface="Cambria Math"/>
                      </a:rPr>
                      <m:t>=</m:t>
                    </m:r>
                    <m:r>
                      <a:rPr lang="en-GB" sz="2400" b="1" i="1" smtClean="0">
                        <a:latin typeface="Cambria Math"/>
                      </a:rPr>
                      <m:t>𝒏𝒇</m:t>
                    </m:r>
                    <m:r>
                      <a:rPr lang="en-GB" sz="2400" b="1" i="1" smtClean="0">
                        <a:latin typeface="Cambria Math"/>
                      </a:rPr>
                      <m:t>(</m:t>
                    </m:r>
                    <m:r>
                      <a:rPr lang="en-GB" sz="2400" b="1" i="1" smtClean="0">
                        <a:latin typeface="Cambria Math"/>
                      </a:rPr>
                      <m:t>𝒙</m:t>
                    </m:r>
                    <m:r>
                      <a:rPr lang="en-GB" sz="2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b="1" dirty="0" smtClean="0"/>
                  <a:t>      where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GB" sz="2400" b="1" dirty="0" smtClean="0"/>
                  <a:t> is an integer, but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GB" sz="2400" b="1" dirty="0" smtClean="0"/>
                  <a:t> is any real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286560"/>
                <a:ext cx="756084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72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Cauchy’s Functional Equation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353" y="836712"/>
                <a:ext cx="8136904" cy="36933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Prove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𝑘𝑥</m:t>
                    </m:r>
                  </m:oMath>
                </a14:m>
                <a:r>
                  <a:rPr lang="en-GB" dirty="0" smtClean="0"/>
                  <a:t> over the integers.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53" y="836712"/>
                <a:ext cx="8136904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23" t="-461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353" y="1988840"/>
                <a:ext cx="8208912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endParaRPr lang="en-GB" dirty="0" smtClean="0"/>
              </a:p>
              <a:p>
                <a:r>
                  <a:rPr lang="en-GB" sz="2400" dirty="0" smtClean="0"/>
                  <a:t>Then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GB" sz="2400" b="1" i="1" smtClean="0">
                        <a:latin typeface="Cambria Math"/>
                      </a:rPr>
                      <m:t>=</m:t>
                    </m:r>
                    <m:r>
                      <a:rPr lang="en-GB" sz="2400" b="1" i="1" smtClean="0">
                        <a:latin typeface="Cambria Math"/>
                      </a:rPr>
                      <m:t>𝒌𝒏</m:t>
                    </m:r>
                  </m:oMath>
                </a14:m>
                <a:endParaRPr lang="en-GB" sz="2000" dirty="0"/>
              </a:p>
              <a:p>
                <a:r>
                  <a:rPr lang="en-GB" sz="2000" dirty="0" smtClean="0"/>
                  <a:t>i.e. We’ve proved it over the integers (since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sz="2000" dirty="0" smtClean="0"/>
                  <a:t> is an integer).</a:t>
                </a:r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53" y="1988840"/>
                <a:ext cx="8208912" cy="1046440"/>
              </a:xfrm>
              <a:prstGeom prst="rect">
                <a:avLst/>
              </a:prstGeom>
              <a:blipFill rotWithShape="1">
                <a:blip r:embed="rId4"/>
                <a:stretch>
                  <a:fillRect l="-1188" t="-2907"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353" y="3429000"/>
                <a:ext cx="8136904" cy="36933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Prove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𝑘𝑥</m:t>
                    </m:r>
                  </m:oMath>
                </a14:m>
                <a:r>
                  <a:rPr lang="en-GB" dirty="0" smtClean="0"/>
                  <a:t> over the </a:t>
                </a:r>
                <a:r>
                  <a:rPr lang="en-GB" b="1" u="sng" dirty="0" smtClean="0"/>
                  <a:t>rational</a:t>
                </a:r>
                <a:r>
                  <a:rPr lang="en-GB" dirty="0" smtClean="0"/>
                  <a:t> numbers.</a:t>
                </a:r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53" y="3429000"/>
                <a:ext cx="813690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23" t="-4688" b="-20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353" y="4005064"/>
                <a:ext cx="8208912" cy="2416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We know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𝑘𝑛</m:t>
                    </m:r>
                  </m:oMath>
                </a14:m>
                <a:r>
                  <a:rPr lang="en-GB" dirty="0" smtClean="0"/>
                  <a:t>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is an integer. Observe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𝑝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GB" dirty="0" smtClean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dirty="0" smtClean="0"/>
                  <a:t> is an integer.</a:t>
                </a:r>
              </a:p>
              <a:p>
                <a:endParaRPr lang="en-GB" dirty="0"/>
              </a:p>
              <a:p>
                <a:r>
                  <a:rPr lang="en-GB" dirty="0" smtClean="0"/>
                  <a:t>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𝑘𝑛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𝑝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endParaRPr lang="en-GB" b="0" dirty="0" smtClean="0"/>
              </a:p>
              <a:p>
                <a:r>
                  <a:rPr lang="en-GB" sz="1600" dirty="0" smtClean="0"/>
                  <a:t>which we were allowed to do because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sz="1600" dirty="0" smtClean="0"/>
                  <a:t> is an integer and we know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/>
                          </a:rPr>
                          <m:t>𝑎𝑏</m:t>
                        </m:r>
                      </m:e>
                    </m:d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r>
                      <a:rPr lang="en-GB" sz="1600" b="0" i="1" smtClean="0">
                        <a:latin typeface="Cambria Math"/>
                      </a:rPr>
                      <m:t>𝑎𝑓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sz="1600" dirty="0" smtClean="0"/>
                  <a:t> </a:t>
                </a:r>
              </a:p>
              <a:p>
                <a:r>
                  <a:rPr lang="en-GB" sz="1600" dirty="0" smtClean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GB" sz="1600" dirty="0" smtClean="0"/>
                  <a:t> is an integer, as at the top of the slide)</a:t>
                </a:r>
              </a:p>
              <a:p>
                <a:endParaRPr lang="en-GB" dirty="0"/>
              </a:p>
              <a:p>
                <a:r>
                  <a:rPr lang="en-GB" dirty="0" smtClean="0"/>
                  <a:t>Thus dividing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dirty="0" smtClean="0"/>
                  <a:t>: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𝑘𝑛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GB" dirty="0" smtClean="0"/>
                  <a:t>, i.e.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𝑘𝑥</m:t>
                    </m:r>
                  </m:oMath>
                </a14:m>
                <a:r>
                  <a:rPr lang="en-GB" dirty="0" smtClean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GB" dirty="0" smtClean="0"/>
                  <a:t>, i.e.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is rational. 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53" y="4005064"/>
                <a:ext cx="8208912" cy="2416111"/>
              </a:xfrm>
              <a:prstGeom prst="rect">
                <a:avLst/>
              </a:prstGeom>
              <a:blipFill rotWithShape="1">
                <a:blip r:embed="rId6"/>
                <a:stretch>
                  <a:fillRect l="-668" r="-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04353" y="1340768"/>
            <a:ext cx="1459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 far: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7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Cauchy’s Functional Equation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353" y="836712"/>
                <a:ext cx="8136904" cy="36933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Prove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𝑘𝑥</m:t>
                    </m:r>
                  </m:oMath>
                </a14:m>
                <a:r>
                  <a:rPr lang="en-GB" dirty="0" smtClean="0"/>
                  <a:t> over the </a:t>
                </a:r>
                <a:r>
                  <a:rPr lang="en-GB" b="1" u="sng" dirty="0" smtClean="0"/>
                  <a:t>reals</a:t>
                </a:r>
                <a:r>
                  <a:rPr lang="en-GB" dirty="0" smtClean="0"/>
                  <a:t> </a:t>
                </a:r>
                <a:r>
                  <a:rPr lang="en-GB" dirty="0"/>
                  <a:t>i</a:t>
                </a:r>
                <a:r>
                  <a:rPr lang="en-GB" dirty="0" smtClean="0"/>
                  <a:t>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dirty="0" smtClean="0"/>
                  <a:t> is an increasing function.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53" y="836712"/>
                <a:ext cx="8136904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23" t="-461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353" y="1412776"/>
                <a:ext cx="8208912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Suppose we wanted to show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𝜋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𝑘</m:t>
                    </m:r>
                    <m:r>
                      <a:rPr lang="en-GB" sz="20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GB" sz="2000" dirty="0" smtClean="0"/>
                  <a:t>.</a:t>
                </a:r>
              </a:p>
              <a:p>
                <a:r>
                  <a:rPr lang="en-GB" sz="2000" dirty="0" smtClean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sz="2000" dirty="0" smtClean="0"/>
                  <a:t> is increasing,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&lt;</m:t>
                    </m:r>
                    <m:r>
                      <a:rPr lang="en-GB" sz="20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2000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&lt;</m:t>
                    </m:r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r>
                      <a:rPr lang="en-GB" sz="2000" b="0" i="1" smtClean="0"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000" dirty="0" smtClean="0"/>
                  <a:t>.</a:t>
                </a:r>
              </a:p>
              <a:p>
                <a:r>
                  <a:rPr lang="en-GB" sz="2000" dirty="0" smtClean="0"/>
                  <a:t>Then we can bound the value between two </a:t>
                </a:r>
                <a:r>
                  <a:rPr lang="en-GB" sz="2000" dirty="0" err="1" smtClean="0"/>
                  <a:t>rationals</a:t>
                </a:r>
                <a:r>
                  <a:rPr lang="en-GB" sz="2000" dirty="0" smtClean="0"/>
                  <a:t>:</a:t>
                </a:r>
              </a:p>
              <a:p>
                <a:endParaRPr lang="en-GB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3.14&lt;</m:t>
                      </m:r>
                      <m:r>
                        <a:rPr lang="en-GB" sz="2000" b="0" i="1" smtClean="0">
                          <a:latin typeface="Cambria Math"/>
                        </a:rPr>
                        <m:t>𝜋</m:t>
                      </m:r>
                      <m:r>
                        <a:rPr lang="en-GB" sz="2000" b="0" i="1" smtClean="0">
                          <a:latin typeface="Cambria Math"/>
                        </a:rPr>
                        <m:t>&lt;3.15</m:t>
                      </m:r>
                    </m:oMath>
                  </m:oMathPara>
                </a14:m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3.14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&lt;</m:t>
                      </m:r>
                      <m:r>
                        <a:rPr lang="en-GB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𝜋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&lt;</m:t>
                      </m:r>
                      <m:r>
                        <a:rPr lang="en-GB" sz="2000" b="0" i="1" smtClean="0">
                          <a:latin typeface="Cambria Math"/>
                        </a:rPr>
                        <m:t>𝑓</m:t>
                      </m:r>
                      <m:r>
                        <a:rPr lang="en-GB" sz="2000" b="0" i="1" smtClean="0">
                          <a:latin typeface="Cambria Math"/>
                        </a:rPr>
                        <m:t>(3.15)</m:t>
                      </m:r>
                    </m:oMath>
                  </m:oMathPara>
                </a14:m>
                <a:endParaRPr lang="en-GB" sz="2000" dirty="0" smtClean="0"/>
              </a:p>
              <a:p>
                <a:endParaRPr lang="en-GB" sz="2000" dirty="0"/>
              </a:p>
              <a:p>
                <a:r>
                  <a:rPr lang="en-GB" sz="2000" dirty="0" smtClean="0"/>
                  <a:t>But since we showed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𝑘𝑥</m:t>
                    </m:r>
                  </m:oMath>
                </a14:m>
                <a:r>
                  <a:rPr lang="en-GB" sz="2000" dirty="0" smtClean="0"/>
                  <a:t> for rational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000" dirty="0" smtClean="0"/>
                  <a:t>:</a:t>
                </a:r>
              </a:p>
              <a:p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3.14</m:t>
                      </m:r>
                      <m:r>
                        <a:rPr lang="en-GB" sz="2000" b="0" i="1" smtClean="0">
                          <a:latin typeface="Cambria Math"/>
                        </a:rPr>
                        <m:t>𝑘</m:t>
                      </m:r>
                      <m:r>
                        <a:rPr lang="en-GB" sz="2000" b="0" i="1" smtClean="0">
                          <a:latin typeface="Cambria Math"/>
                        </a:rPr>
                        <m:t>&lt;</m:t>
                      </m:r>
                      <m:r>
                        <a:rPr lang="en-GB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𝜋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&lt;3.15</m:t>
                      </m:r>
                      <m:r>
                        <a:rPr lang="en-GB" sz="20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GB" sz="2000" dirty="0" smtClean="0"/>
              </a:p>
              <a:p>
                <a:endParaRPr lang="en-GB" sz="2000" dirty="0"/>
              </a:p>
              <a:p>
                <a:r>
                  <a:rPr lang="en-GB" sz="2000" dirty="0" smtClean="0"/>
                  <a:t>We could make these bounds arbitrarily tighter:</a:t>
                </a:r>
              </a:p>
              <a:p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3.1415</m:t>
                      </m:r>
                      <m:r>
                        <a:rPr lang="en-GB" sz="2000" b="0" i="1" smtClean="0">
                          <a:latin typeface="Cambria Math"/>
                        </a:rPr>
                        <m:t>𝑘</m:t>
                      </m:r>
                      <m:r>
                        <a:rPr lang="en-GB" sz="2000" b="0" i="1" smtClean="0">
                          <a:latin typeface="Cambria Math"/>
                        </a:rPr>
                        <m:t>&lt;</m:t>
                      </m:r>
                      <m:r>
                        <a:rPr lang="en-GB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𝜋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&lt;3.1416</m:t>
                      </m:r>
                      <m:r>
                        <a:rPr lang="en-GB" sz="20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GB" sz="2000" dirty="0" smtClean="0"/>
              </a:p>
              <a:p>
                <a:endParaRPr lang="en-GB" sz="2000" dirty="0"/>
              </a:p>
              <a:p>
                <a:r>
                  <a:rPr lang="en-GB" sz="2000" dirty="0" smtClean="0"/>
                  <a:t>Thus in the limit,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𝜋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𝑘</m:t>
                    </m:r>
                    <m:r>
                      <a:rPr lang="en-GB" sz="2000" b="0" i="1" smtClean="0">
                        <a:latin typeface="Cambria Math"/>
                      </a:rPr>
                      <m:t>𝜋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53" y="1412776"/>
                <a:ext cx="8208912" cy="5016758"/>
              </a:xfrm>
              <a:prstGeom prst="rect">
                <a:avLst/>
              </a:prstGeom>
              <a:blipFill rotWithShape="1">
                <a:blip r:embed="rId3"/>
                <a:stretch>
                  <a:fillRect l="-817" t="-608" b="-1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85731" y="2601778"/>
                <a:ext cx="15650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</a:t>
                </a:r>
                <a:r>
                  <a:rPr lang="en-GB" dirty="0" smtClean="0"/>
                  <a:t>ecause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dirty="0" smtClean="0"/>
                  <a:t> is increasing</a:t>
                </a:r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731" y="2601778"/>
                <a:ext cx="1565001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3516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6156176" y="2924944"/>
            <a:ext cx="729555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8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51216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5000" dirty="0" smtClean="0">
                <a:solidFill>
                  <a:srgbClr val="EEF8E4"/>
                </a:solidFill>
                <a:latin typeface="Calibri"/>
              </a:rPr>
              <a:t>ζ</a:t>
            </a:r>
            <a:endParaRPr lang="en-GB" sz="35000" dirty="0">
              <a:solidFill>
                <a:srgbClr val="EEF8E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492896"/>
            <a:ext cx="91440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/>
              <a:t>	Epilogue</a:t>
            </a:r>
            <a:endParaRPr lang="en-GB" sz="36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32856"/>
            <a:ext cx="914400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	Topic 8 – Functional Equations</a:t>
            </a:r>
            <a:endParaRPr lang="en-GB" sz="20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600" y="3356992"/>
                <a:ext cx="64807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 proof using partial differentiation that the family of solutions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𝑥𝑦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𝑓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𝑎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356992"/>
                <a:ext cx="648072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753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0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17626" y="3429000"/>
            <a:ext cx="4464496" cy="7048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317626" y="1988840"/>
            <a:ext cx="4464496" cy="7578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 smtClean="0"/>
                    <a:t>Proof of solutions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𝑓</m:t>
                      </m:r>
                    </m:oMath>
                  </a14:m>
                  <a:r>
                    <a:rPr lang="en-GB" sz="3200" dirty="0" smtClean="0"/>
                    <a:t> to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𝑥𝑦</m:t>
                          </m:r>
                        </m:e>
                      </m:d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r>
                        <a:rPr lang="en-GB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83457" y="1361673"/>
                <a:ext cx="6264696" cy="276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We want to prove that if:</a:t>
                </a:r>
              </a:p>
              <a:p>
                <a:endParaRPr lang="en-GB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𝑥𝑦</m:t>
                          </m:r>
                        </m:e>
                      </m:d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r>
                        <a:rPr lang="en-GB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sz="3200" dirty="0" smtClean="0"/>
              </a:p>
              <a:p>
                <a:endParaRPr lang="en-GB" sz="1600" dirty="0" smtClean="0"/>
              </a:p>
              <a:p>
                <a:r>
                  <a:rPr lang="en-GB" sz="3200" dirty="0" smtClean="0"/>
                  <a:t>then when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𝑥</m:t>
                    </m:r>
                    <m:r>
                      <a:rPr lang="en-GB" sz="32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GB" sz="3200" dirty="0" smtClean="0"/>
                  <a:t>:</a:t>
                </a:r>
              </a:p>
              <a:p>
                <a:endParaRPr lang="en-GB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r>
                        <a:rPr lang="en-GB" sz="3200" b="0" i="1" smtClean="0">
                          <a:latin typeface="Cambria Math"/>
                        </a:rPr>
                        <m:t>𝑎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3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457" y="1361673"/>
                <a:ext cx="6264696" cy="2769989"/>
              </a:xfrm>
              <a:prstGeom prst="rect">
                <a:avLst/>
              </a:prstGeom>
              <a:blipFill rotWithShape="1">
                <a:blip r:embed="rId3"/>
                <a:stretch>
                  <a:fillRect l="-2532" t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47664" y="4869160"/>
            <a:ext cx="576064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To do so, we can use partial differentiation. Here’s a very quick intro:</a:t>
            </a:r>
          </a:p>
          <a:p>
            <a:r>
              <a:rPr lang="en-GB" sz="1600" dirty="0" smtClean="0"/>
              <a:t>(but I’m assuming knowledge of the chain rule and product rule for differentiation, which is covered in the C3 A Level module)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321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5148064" y="4293096"/>
            <a:ext cx="1800200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37" name="Rectangle 36"/>
          <p:cNvSpPr/>
          <p:nvPr/>
        </p:nvSpPr>
        <p:spPr>
          <a:xfrm>
            <a:off x="827584" y="4293096"/>
            <a:ext cx="1800200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38" name="Rectangle 37"/>
          <p:cNvSpPr/>
          <p:nvPr/>
        </p:nvSpPr>
        <p:spPr>
          <a:xfrm>
            <a:off x="2987824" y="4293096"/>
            <a:ext cx="1800200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611560" y="141277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ym typeface="Wingdings" pitchFamily="2" charset="2"/>
              </a:rPr>
              <a:t></a:t>
            </a:r>
            <a:endParaRPr lang="en-GB" sz="4000" dirty="0"/>
          </a:p>
        </p:txBody>
      </p:sp>
      <p:sp>
        <p:nvSpPr>
          <p:cNvPr id="25" name="Rectangle 24"/>
          <p:cNvSpPr/>
          <p:nvPr/>
        </p:nvSpPr>
        <p:spPr>
          <a:xfrm>
            <a:off x="539552" y="1412776"/>
            <a:ext cx="72008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03648" y="1340768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Any box with a </a:t>
            </a:r>
            <a:r>
              <a:rPr lang="en-GB" sz="2000" b="1" dirty="0" smtClean="0"/>
              <a:t>?</a:t>
            </a:r>
            <a:r>
              <a:rPr lang="en-GB" sz="2000" dirty="0" smtClean="0"/>
              <a:t> can be clicked to reveal the answer (this works particularly well with interactive whiteboards!).</a:t>
            </a:r>
          </a:p>
          <a:p>
            <a:r>
              <a:rPr lang="en-GB" sz="2000" dirty="0" smtClean="0"/>
              <a:t>Make sure you’re viewing the slides in </a:t>
            </a:r>
            <a:r>
              <a:rPr lang="en-GB" sz="2000" b="1" dirty="0" smtClean="0"/>
              <a:t>slideshow mode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28" name="Rectangle 27"/>
          <p:cNvSpPr/>
          <p:nvPr/>
        </p:nvSpPr>
        <p:spPr>
          <a:xfrm>
            <a:off x="827584" y="4293096"/>
            <a:ext cx="1800200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A: London</a:t>
            </a:r>
            <a:endParaRPr lang="en-GB" sz="2400" dirty="0"/>
          </a:p>
        </p:txBody>
      </p:sp>
      <p:sp>
        <p:nvSpPr>
          <p:cNvPr id="29" name="Rectangle 28"/>
          <p:cNvSpPr/>
          <p:nvPr/>
        </p:nvSpPr>
        <p:spPr>
          <a:xfrm>
            <a:off x="2987824" y="4293096"/>
            <a:ext cx="1800200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B: Paris</a:t>
            </a:r>
            <a:endParaRPr lang="en-GB" sz="2400" dirty="0"/>
          </a:p>
        </p:txBody>
      </p:sp>
      <p:sp>
        <p:nvSpPr>
          <p:cNvPr id="30" name="Rectangle 29"/>
          <p:cNvSpPr/>
          <p:nvPr/>
        </p:nvSpPr>
        <p:spPr>
          <a:xfrm>
            <a:off x="5148064" y="4293096"/>
            <a:ext cx="1800200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C: Madrid</a:t>
            </a:r>
            <a:endParaRPr lang="en-GB" sz="2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270892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1560" y="292494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multiple choice questions (e.g. SMC), click your choice to reveal the answer (try below!)</a:t>
            </a:r>
            <a:endParaRPr lang="en-GB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683568" y="371703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Question: The capital of Spain is:</a:t>
            </a:r>
            <a:endParaRPr lang="en-GB" sz="24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7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Slide Guidance</a:t>
              </a:r>
              <a:endParaRPr lang="en-GB" sz="32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56842" y="4015754"/>
            <a:ext cx="4752528" cy="121344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59732" y="1628800"/>
            <a:ext cx="4752528" cy="10081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Partial Differentiation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764704"/>
                <a:ext cx="8568952" cy="4314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By the chain rule, and conventional differentiation, we have for example: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𝑥𝑦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+</m:t>
                      </m:r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800" dirty="0" smtClean="0"/>
              </a:p>
              <a:p>
                <a:endParaRPr lang="en-GB" sz="2800" dirty="0"/>
              </a:p>
              <a:p>
                <a:r>
                  <a:rPr lang="en-GB" sz="2800" dirty="0" smtClean="0"/>
                  <a:t>But in </a:t>
                </a:r>
                <a:r>
                  <a:rPr lang="en-GB" sz="2800" b="1" dirty="0" smtClean="0"/>
                  <a:t>partial differentiation</a:t>
                </a:r>
                <a:r>
                  <a:rPr lang="en-GB" sz="2800" dirty="0" smtClean="0"/>
                  <a:t>, all variables except the ones we’re differentiating are treated as constants. Thus:</a:t>
                </a:r>
              </a:p>
              <a:p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𝑥𝑦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8568952" cy="4314964"/>
              </a:xfrm>
              <a:prstGeom prst="rect">
                <a:avLst/>
              </a:prstGeom>
              <a:blipFill rotWithShape="1">
                <a:blip r:embed="rId2"/>
                <a:stretch>
                  <a:fillRect l="-1422" t="-1271" r="-2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907704" y="57332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Notice the curly d.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15816" y="5013176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3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79512" y="836712"/>
            <a:ext cx="4248472" cy="47525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 smtClean="0"/>
                    <a:t>Proof of solutions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𝑓</m:t>
                      </m:r>
                    </m:oMath>
                  </a14:m>
                  <a:r>
                    <a:rPr lang="en-GB" sz="3200" dirty="0" smtClean="0"/>
                    <a:t> to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𝑥𝑦</m:t>
                          </m:r>
                        </m:e>
                      </m:d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r>
                        <a:rPr lang="en-GB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908720"/>
                <a:ext cx="3960440" cy="4046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𝑥𝑦</m:t>
                          </m:r>
                        </m:e>
                      </m:d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r>
                        <a:rPr lang="en-GB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𝑦</m:t>
                      </m:r>
                      <m:r>
                        <a:rPr lang="en-GB" sz="3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𝑥𝑦</m:t>
                          </m:r>
                        </m:e>
                      </m:d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r>
                        <a:rPr lang="en-GB" sz="3200" b="0" i="1" smtClean="0">
                          <a:latin typeface="Cambria Math"/>
                        </a:rPr>
                        <m:t>𝑓</m:t>
                      </m:r>
                      <m:r>
                        <a:rPr lang="en-GB" sz="3200" b="0" i="1" smtClean="0">
                          <a:latin typeface="Cambria Math"/>
                        </a:rPr>
                        <m:t>′(</m:t>
                      </m:r>
                      <m:r>
                        <a:rPr lang="en-GB" sz="3200" b="0" i="1" smtClean="0">
                          <a:latin typeface="Cambria Math"/>
                        </a:rPr>
                        <m:t>𝑥</m:t>
                      </m:r>
                      <m:r>
                        <a:rPr lang="en-GB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3200" dirty="0" smtClean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sz="3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3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3200" dirty="0" smtClean="0"/>
              </a:p>
              <a:p>
                <a:endParaRPr lang="en-GB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r>
                        <a:rPr lang="en-GB" sz="3200" b="0" i="1" smtClean="0">
                          <a:latin typeface="Cambria Math"/>
                        </a:rPr>
                        <m:t>𝑎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3960440" cy="40461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5044" y="945818"/>
                <a:ext cx="6480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044" y="945818"/>
                <a:ext cx="64807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5044" y="1490276"/>
                <a:ext cx="756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(2)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044" y="1490276"/>
                <a:ext cx="75608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1128" y="1509416"/>
                <a:ext cx="38117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Partially differentiating (1) with respect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1400" dirty="0" smtClean="0"/>
                  <a:t>. Note that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/>
                      </a:rPr>
                      <m:t>𝑓</m:t>
                    </m:r>
                    <m:r>
                      <a:rPr lang="en-GB" sz="1400" i="1" dirty="0" smtClean="0">
                        <a:latin typeface="Cambria Math"/>
                      </a:rPr>
                      <m:t>(</m:t>
                    </m:r>
                    <m:r>
                      <a:rPr lang="en-GB" sz="1400" i="1" dirty="0" smtClean="0">
                        <a:latin typeface="Cambria Math"/>
                      </a:rPr>
                      <m:t>𝑦</m:t>
                    </m:r>
                    <m:r>
                      <a:rPr lang="en-GB" sz="1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400" dirty="0" smtClean="0"/>
                  <a:t> disappears because it doesn’t use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1400" dirty="0" smtClean="0"/>
                  <a:t>, so everything is a constant.</a:t>
                </a:r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128" y="1509416"/>
                <a:ext cx="3811728" cy="738664"/>
              </a:xfrm>
              <a:prstGeom prst="rect">
                <a:avLst/>
              </a:prstGeom>
              <a:blipFill rotWithShape="1">
                <a:blip r:embed="rId6"/>
                <a:stretch>
                  <a:fillRect l="-480" t="-826" r="-960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1428" y="2420888"/>
                <a:ext cx="756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(3)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2420888"/>
                <a:ext cx="75608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12629" y="2437216"/>
                <a:ext cx="3811728" cy="52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Letting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629" y="2437216"/>
                <a:ext cx="3811728" cy="528543"/>
              </a:xfrm>
              <a:prstGeom prst="rect">
                <a:avLst/>
              </a:prstGeom>
              <a:blipFill rotWithShape="1">
                <a:blip r:embed="rId8"/>
                <a:stretch>
                  <a:fillRect l="-1597" b="-8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1428" y="3205717"/>
                <a:ext cx="756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(4)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3205717"/>
                <a:ext cx="756084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85939" y="3282661"/>
                <a:ext cx="38117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Letting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𝑎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GB" sz="2000" dirty="0" smtClean="0"/>
                  <a:t> and rearranging.</a:t>
                </a:r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939" y="3282661"/>
                <a:ext cx="3811728" cy="400110"/>
              </a:xfrm>
              <a:prstGeom prst="rect">
                <a:avLst/>
              </a:prstGeom>
              <a:blipFill rotWithShape="1">
                <a:blip r:embed="rId10"/>
                <a:stretch>
                  <a:fillRect l="-1600" t="-7576" r="-1280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1428" y="4437112"/>
                <a:ext cx="756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(5)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4437112"/>
                <a:ext cx="756084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77158" y="4498667"/>
                <a:ext cx="26780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Integrating w.r.t.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158" y="4498667"/>
                <a:ext cx="2678077" cy="400110"/>
              </a:xfrm>
              <a:prstGeom prst="rect">
                <a:avLst/>
              </a:prstGeom>
              <a:blipFill rotWithShape="1">
                <a:blip r:embed="rId12"/>
                <a:stretch>
                  <a:fillRect l="-2506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67544" y="573325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therefore provides us with an alternative way to solve functional equations: by partially differentiating.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51720" y="4920039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</a:t>
                </a:r>
                <a:r>
                  <a:rPr lang="en-GB" dirty="0" smtClean="0"/>
                  <a:t>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&gt;0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920039"/>
                <a:ext cx="1440160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3814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1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6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What are functional equations?</a:t>
              </a:r>
              <a:endParaRPr lang="en-GB" sz="32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91680" y="1052736"/>
                <a:ext cx="54726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3600" b="0" i="1" smtClean="0">
                          <a:latin typeface="Cambria Math"/>
                        </a:rPr>
                        <m:t>=</m:t>
                      </m:r>
                      <m:r>
                        <a:rPr lang="en-GB" sz="3600" b="0" i="1" smtClean="0">
                          <a:latin typeface="Cambria Math"/>
                        </a:rPr>
                        <m:t>𝑥</m:t>
                      </m:r>
                      <m:r>
                        <a:rPr lang="en-GB" sz="36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052736"/>
                <a:ext cx="5472608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55576" y="1916832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You should be familiar with the concept of a function: something which takes an input and produces an output.</a:t>
            </a:r>
          </a:p>
          <a:p>
            <a:endParaRPr lang="en-GB" sz="2000" dirty="0"/>
          </a:p>
          <a:p>
            <a:r>
              <a:rPr lang="en-GB" sz="2000" dirty="0" smtClean="0"/>
              <a:t>Now suppose we used this function to form an equation: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55676" y="3501008"/>
                <a:ext cx="586865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GB" sz="3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36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36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3600" b="0" i="1" smtClean="0">
                          <a:latin typeface="Cambria Math"/>
                        </a:rPr>
                        <m:t>=</m:t>
                      </m:r>
                      <m:r>
                        <a:rPr lang="en-GB" sz="3600" b="0" i="1" smtClean="0">
                          <a:latin typeface="Cambria Math"/>
                        </a:rPr>
                        <m:t>𝑥𝑦</m:t>
                      </m:r>
                      <m:r>
                        <a:rPr lang="en-GB" sz="3600" b="0" i="1" smtClean="0">
                          <a:latin typeface="Cambria Math"/>
                        </a:rPr>
                        <m:t>+</m:t>
                      </m:r>
                      <m:r>
                        <a:rPr lang="en-GB" sz="3600" b="0" i="1" smtClean="0">
                          <a:latin typeface="Cambria Math"/>
                        </a:rPr>
                        <m:t>𝑥</m:t>
                      </m:r>
                      <m:r>
                        <a:rPr lang="en-GB" sz="3600" b="0" i="1" smtClean="0">
                          <a:latin typeface="Cambria Math"/>
                        </a:rPr>
                        <m:t>+</m:t>
                      </m:r>
                      <m:r>
                        <a:rPr lang="en-GB" sz="3600" b="0" i="1" smtClean="0">
                          <a:latin typeface="Cambria Math"/>
                        </a:rPr>
                        <m:t>𝑦</m:t>
                      </m:r>
                      <m:r>
                        <a:rPr lang="en-GB" sz="3600" b="0" i="1" smtClean="0">
                          <a:latin typeface="Cambria Math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sz="3600" b="0" i="1" smtClean="0">
                          <a:latin typeface="Cambria Math"/>
                        </a:rPr>
                        <m:t>=</m:t>
                      </m:r>
                      <m:r>
                        <a:rPr lang="en-GB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𝑥𝑦</m:t>
                          </m:r>
                        </m:e>
                      </m:d>
                      <m:r>
                        <a:rPr lang="en-GB" sz="3600" b="0" i="1" smtClean="0">
                          <a:latin typeface="Cambria Math"/>
                        </a:rPr>
                        <m:t>+</m:t>
                      </m:r>
                      <m:r>
                        <a:rPr lang="en-GB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3600" b="0" i="1" smtClean="0">
                          <a:latin typeface="Cambria Math"/>
                        </a:rPr>
                        <m:t>+</m:t>
                      </m:r>
                      <m:r>
                        <a:rPr lang="en-GB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GB" sz="36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GB" sz="3600" b="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676" y="3501008"/>
                <a:ext cx="5868652" cy="17543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339752" y="4149080"/>
            <a:ext cx="5184576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83968" y="3495278"/>
            <a:ext cx="3240360" cy="6538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41240" y="4653136"/>
            <a:ext cx="5183088" cy="6021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675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6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What are functional equations?</a:t>
              </a:r>
              <a:endParaRPr lang="en-GB" sz="32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1916832"/>
                <a:ext cx="7272808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We’ve now defined the function in terms of itself rather than just in terms of its input. When a function makes reference to itself, it’s known as a </a:t>
                </a:r>
                <a:r>
                  <a:rPr lang="en-GB" sz="2000" b="1" dirty="0" smtClean="0"/>
                  <a:t>functional equation</a:t>
                </a:r>
                <a:r>
                  <a:rPr lang="en-GB" sz="2000" dirty="0" smtClean="0"/>
                  <a:t>.</a:t>
                </a:r>
              </a:p>
              <a:p>
                <a:endParaRPr lang="en-GB" sz="2000" dirty="0"/>
              </a:p>
              <a:p>
                <a:r>
                  <a:rPr lang="en-GB" sz="2000" dirty="0" smtClean="0"/>
                  <a:t>We’ve established the above is true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sz="2000" dirty="0" smtClean="0"/>
                  <a:t>.</a:t>
                </a:r>
              </a:p>
              <a:p>
                <a:r>
                  <a:rPr lang="en-GB" sz="2000" dirty="0" smtClean="0"/>
                  <a:t>But what if we just had the above equation, and didn’t know what the original function was. How could we work them out? Trial and error?</a:t>
                </a:r>
              </a:p>
              <a:p>
                <a:endParaRPr lang="en-GB" sz="2000" dirty="0"/>
              </a:p>
              <a:p>
                <a:r>
                  <a:rPr lang="en-GB" sz="2000" dirty="0" smtClean="0"/>
                  <a:t>And even if we guessed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sz="2000" dirty="0" smtClean="0"/>
                  <a:t> and found it satisfied the functional equation, </a:t>
                </a:r>
                <a:r>
                  <a:rPr lang="en-GB" sz="2000" b="1" dirty="0" smtClean="0"/>
                  <a:t>how would we know</a:t>
                </a:r>
                <a:r>
                  <a:rPr lang="en-GB" sz="2000" dirty="0" smtClean="0"/>
                  <a:t> (i.e. how would we have proved) </a:t>
                </a:r>
                <a:r>
                  <a:rPr lang="en-GB" sz="2000" b="1" dirty="0" smtClean="0"/>
                  <a:t>that this is the only possible function </a:t>
                </a:r>
                <a:r>
                  <a:rPr lang="en-GB" sz="2000" dirty="0" smtClean="0"/>
                  <a:t>that satisfies it?</a:t>
                </a:r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916832"/>
                <a:ext cx="7272808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922" t="-805" b="-19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5536" y="824225"/>
                <a:ext cx="81369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GB" sz="3600" b="0" i="1" smtClean="0">
                          <a:latin typeface="Cambria Math"/>
                        </a:rPr>
                        <m:t>=</m:t>
                      </m:r>
                      <m:r>
                        <a:rPr lang="en-GB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𝑥𝑦</m:t>
                          </m:r>
                        </m:e>
                      </m:d>
                      <m:r>
                        <a:rPr lang="en-GB" sz="3600" b="0" i="1" smtClean="0">
                          <a:latin typeface="Cambria Math"/>
                        </a:rPr>
                        <m:t>+</m:t>
                      </m:r>
                      <m:r>
                        <a:rPr lang="en-GB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3600" b="0" i="1" smtClean="0">
                          <a:latin typeface="Cambria Math"/>
                        </a:rPr>
                        <m:t>+</m:t>
                      </m:r>
                      <m:r>
                        <a:rPr lang="en-GB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GB" sz="36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GB" sz="3600" b="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24225"/>
                <a:ext cx="8136904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11560" y="2996952"/>
            <a:ext cx="7632848" cy="0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1560" y="4509120"/>
            <a:ext cx="7632848" cy="0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1844824"/>
            <a:ext cx="7632848" cy="0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5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6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Types of questions</a:t>
              </a:r>
              <a:endParaRPr lang="en-GB" sz="32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23528" y="76470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types of questions you might see on functional equations often fall into one of the two categories: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411560" y="2230413"/>
            <a:ext cx="576064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1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59632" y="223041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Given functional equation(s), what are the possible original (i.e. ‘explicit’) functions?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411560" y="3310533"/>
            <a:ext cx="576064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2</a:t>
            </a:r>
            <a:endParaRPr lang="en-GB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648" y="3310533"/>
                <a:ext cx="70567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Given functional equation(s), can we work out a particular output of the function, e.g. what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50</m:t>
                        </m:r>
                      </m:e>
                    </m:d>
                  </m:oMath>
                </a14:m>
                <a:r>
                  <a:rPr lang="en-GB" sz="2000" dirty="0" smtClean="0"/>
                  <a:t> is, without even having the explicit definition of the function? </a:t>
                </a:r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48" y="3310533"/>
                <a:ext cx="7056784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951" t="-2994" r="-86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323528" y="1844824"/>
            <a:ext cx="7632848" cy="0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0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9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Terminology</a:t>
              </a:r>
              <a:endParaRPr lang="en-GB" sz="3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1344223"/>
                <a:ext cx="2952328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3600" b="0" i="1" smtClean="0">
                          <a:latin typeface="Cambria Math"/>
                        </a:rPr>
                        <m:t>=</m:t>
                      </m:r>
                      <m:r>
                        <a:rPr lang="en-GB" sz="36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GB" sz="3600" dirty="0" smtClean="0"/>
              </a:p>
              <a:p>
                <a:pPr algn="ctr"/>
                <a:r>
                  <a:rPr lang="en-GB" sz="1400" i="1" dirty="0" smtClean="0"/>
                  <a:t>(where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GB" sz="1400" i="1" dirty="0" smtClean="0"/>
                  <a:t> is a constant)</a:t>
                </a:r>
                <a:endParaRPr lang="en-GB" sz="1400" i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344223"/>
                <a:ext cx="2952328" cy="861774"/>
              </a:xfrm>
              <a:prstGeom prst="rect">
                <a:avLst/>
              </a:prstGeom>
              <a:blipFill rotWithShape="1">
                <a:blip r:embed="rId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22956" y="764704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is the name of these functions?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4355976" y="1245515"/>
            <a:ext cx="3240360" cy="9604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Constant Function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568" y="3024785"/>
                <a:ext cx="29523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3600" b="0" i="1" smtClean="0">
                          <a:latin typeface="Cambria Math"/>
                        </a:rPr>
                        <m:t>=</m:t>
                      </m:r>
                      <m:r>
                        <a:rPr lang="en-GB" sz="3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024785"/>
                <a:ext cx="2952328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355976" y="2867709"/>
            <a:ext cx="3240360" cy="9604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Identity Function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4355976" y="1245515"/>
            <a:ext cx="3240360" cy="9604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55976" y="2867709"/>
            <a:ext cx="3240360" cy="9604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3568" y="5157192"/>
                <a:ext cx="63367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Convention: </a:t>
                </a:r>
                <a:r>
                  <a:rPr lang="en-GB" dirty="0" smtClean="0"/>
                  <a:t>We often 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 smtClean="0"/>
                  <a:t> for real numbered variables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for integer variables.</a:t>
                </a:r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157192"/>
                <a:ext cx="6336704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769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376725" y="4979868"/>
            <a:ext cx="7903527" cy="0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78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1772816"/>
                <a:ext cx="7344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The key is to </a:t>
                </a:r>
                <a:r>
                  <a:rPr lang="en-GB" b="1" dirty="0" smtClean="0"/>
                  <a:t>specialise</a:t>
                </a:r>
                <a:r>
                  <a:rPr lang="en-GB" dirty="0" smtClean="0"/>
                  <a:t>, that is, trying some specific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 smtClean="0"/>
                  <a:t> and see if they yield any clues about the function.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72816"/>
                <a:ext cx="7344816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748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1374" y="3068960"/>
                <a:ext cx="776375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e.g. Let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2000" dirty="0" smtClean="0"/>
                  <a:t>. What can we conclude?</a:t>
                </a:r>
              </a:p>
              <a:p>
                <a:endParaRPr lang="en-GB" sz="2000" dirty="0"/>
              </a:p>
              <a:p>
                <a:r>
                  <a:rPr lang="en-GB" sz="2000" dirty="0" smtClean="0"/>
                  <a:t>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r>
                        <a:rPr lang="en-GB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+</m:t>
                      </m:r>
                      <m:r>
                        <a:rPr lang="en-GB" sz="2000" b="0" i="1" smtClean="0">
                          <a:latin typeface="Cambria Math"/>
                        </a:rPr>
                        <m:t>𝑓</m:t>
                      </m:r>
                      <m:r>
                        <a:rPr lang="en-GB" sz="2000" b="0" i="1" smtClean="0">
                          <a:latin typeface="Cambria Math"/>
                        </a:rPr>
                        <m:t>(0)</m:t>
                      </m:r>
                    </m:oMath>
                  </m:oMathPara>
                </a14:m>
                <a:endParaRPr lang="en-GB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r>
                        <a:rPr lang="en-GB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−</m:t>
                      </m:r>
                      <m:r>
                        <a:rPr lang="en-GB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000" b="0" dirty="0" smtClean="0"/>
              </a:p>
              <a:p>
                <a:r>
                  <a:rPr lang="en-GB" sz="2000" dirty="0" smtClean="0"/>
                  <a:t>Thus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2000" dirty="0" smtClean="0"/>
                  <a:t> for all values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000" dirty="0" smtClean="0"/>
                  <a:t>.</a:t>
                </a:r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74" y="3068960"/>
                <a:ext cx="7763755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864" t="-1567" b="-4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39551" y="3645024"/>
            <a:ext cx="7735577" cy="14401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70459" y="2708920"/>
            <a:ext cx="7632848" cy="0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0" y="599127"/>
                <a:ext cx="9142856" cy="813649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44000" rtlCol="0" anchor="ctr"/>
              <a:lstStyle/>
              <a:p>
                <a:pPr algn="ctr"/>
                <a:r>
                  <a:rPr lang="en-GB" sz="2400" dirty="0"/>
                  <a:t>Find all functions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GB" sz="2400" dirty="0"/>
                  <a:t> that satisfy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/>
                          </a:rPr>
                          <m:t>𝑥𝑦</m:t>
                        </m:r>
                      </m:e>
                    </m:d>
                    <m:r>
                      <a:rPr lang="en-GB" sz="2400" i="1">
                        <a:latin typeface="Cambria Math"/>
                      </a:rPr>
                      <m:t>=</m:t>
                    </m:r>
                    <m:r>
                      <a:rPr lang="en-GB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400" i="1">
                        <a:latin typeface="Cambria Math"/>
                      </a:rPr>
                      <m:t>+</m:t>
                    </m:r>
                    <m:r>
                      <a:rPr lang="en-GB" sz="2400" i="1">
                        <a:latin typeface="Cambria Math"/>
                      </a:rPr>
                      <m:t>𝑓</m:t>
                    </m:r>
                    <m:r>
                      <a:rPr lang="en-GB" sz="2400" i="1">
                        <a:latin typeface="Cambria Math"/>
                      </a:rPr>
                      <m:t>(</m:t>
                    </m:r>
                    <m:r>
                      <a:rPr lang="en-GB" sz="2400" i="1">
                        <a:latin typeface="Cambria Math"/>
                      </a:rPr>
                      <m:t>𝑦</m:t>
                    </m:r>
                    <m:r>
                      <a:rPr lang="en-GB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 for all real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𝑥</m:t>
                    </m:r>
                    <m:r>
                      <a:rPr lang="en-GB" sz="2400" i="1">
                        <a:latin typeface="Cambria Math"/>
                      </a:rPr>
                      <m:t>,</m:t>
                    </m:r>
                    <m:r>
                      <a:rPr lang="en-GB" sz="2400" i="1">
                        <a:latin typeface="Cambria Math"/>
                      </a:rPr>
                      <m:t>𝑦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9127"/>
                <a:ext cx="9142856" cy="8136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0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Strategy #1 – Specialising </a:t>
              </a:r>
              <a:endParaRPr lang="en-GB" sz="32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355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1556792"/>
                <a:ext cx="7344816" cy="1337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What would be a good starting point?</a:t>
                </a:r>
              </a:p>
              <a:p>
                <a:endParaRPr lang="en-GB" sz="2000" dirty="0"/>
              </a:p>
              <a:p>
                <a:r>
                  <a:rPr lang="en-GB" sz="2000" b="1" dirty="0" smtClean="0"/>
                  <a:t>Let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/>
                      </a:rPr>
                      <m:t>𝒙</m:t>
                    </m:r>
                    <m:r>
                      <a:rPr lang="en-GB" sz="2000" b="1" i="1" smtClean="0"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latin typeface="Cambria Math"/>
                      </a:rPr>
                      <m:t>𝒚</m:t>
                    </m:r>
                    <m:r>
                      <a:rPr lang="en-GB" sz="2000" b="1" i="1" smtClean="0"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GB" sz="2000" b="1" dirty="0" smtClean="0"/>
                  <a:t>. Then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/>
                      </a:rPr>
                      <m:t>𝒇</m:t>
                    </m:r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1" i="1" smtClean="0">
                                <a:latin typeface="Cambria Math"/>
                              </a:rPr>
                              <m:t>𝟎</m:t>
                            </m:r>
                          </m:e>
                        </m:d>
                      </m:e>
                      <m:sup>
                        <m:r>
                          <a:rPr lang="en-GB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latin typeface="Cambria Math"/>
                      </a:rPr>
                      <m:t>𝒇</m:t>
                    </m:r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1" i="1" smtClean="0">
                                <a:latin typeface="Cambria Math"/>
                              </a:rPr>
                              <m:t>𝟎</m:t>
                            </m:r>
                          </m:e>
                        </m:d>
                      </m:e>
                      <m:sup>
                        <m:r>
                          <a:rPr lang="en-GB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latin typeface="Cambria Math"/>
                      </a:rPr>
                      <m:t>+</m:t>
                    </m:r>
                    <m:r>
                      <a:rPr lang="en-GB" sz="2000" b="1" i="1" smtClean="0">
                        <a:latin typeface="Cambria Math"/>
                      </a:rPr>
                      <m:t>𝒇</m:t>
                    </m:r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1" i="1" smtClean="0">
                                <a:latin typeface="Cambria Math"/>
                              </a:rPr>
                              <m:t>𝟎</m:t>
                            </m:r>
                          </m:e>
                        </m:d>
                      </m:e>
                      <m:sup>
                        <m:r>
                          <a:rPr lang="en-GB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 smtClean="0"/>
                  <a:t>.</a:t>
                </a:r>
              </a:p>
              <a:p>
                <a:r>
                  <a:rPr lang="en-GB" sz="2000" b="1" dirty="0" smtClean="0"/>
                  <a:t>Thus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/>
                      </a:rPr>
                      <m:t>𝒇</m:t>
                    </m:r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1" i="1" smtClean="0">
                                <a:latin typeface="Cambria Math"/>
                              </a:rPr>
                              <m:t>𝟎</m:t>
                            </m:r>
                          </m:e>
                        </m:d>
                      </m:e>
                      <m:sup>
                        <m:r>
                          <a:rPr lang="en-GB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GB" sz="2000" b="1" dirty="0" smtClean="0"/>
                  <a:t> and so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GB" sz="2000" b="1" i="1" smtClean="0"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GB" sz="2000" b="1" dirty="0" smtClean="0"/>
                  <a:t>.</a:t>
                </a:r>
                <a:endParaRPr lang="en-GB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56792"/>
                <a:ext cx="7344816" cy="1337417"/>
              </a:xfrm>
              <a:prstGeom prst="rect">
                <a:avLst/>
              </a:prstGeom>
              <a:blipFill rotWithShape="1">
                <a:blip r:embed="rId2"/>
                <a:stretch>
                  <a:fillRect l="-914" t="-2273"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539552" y="2996952"/>
            <a:ext cx="7632848" cy="0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9552" y="3140968"/>
                <a:ext cx="7776864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Now given that we know what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r>
                      <a:rPr lang="en-GB" sz="2000" b="0" i="1" smtClean="0">
                        <a:latin typeface="Cambria Math"/>
                      </a:rPr>
                      <m:t>(0)</m:t>
                    </m:r>
                  </m:oMath>
                </a14:m>
                <a:r>
                  <a:rPr lang="en-GB" sz="2000" dirty="0" smtClean="0"/>
                  <a:t> is, is there any way we can set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2000" dirty="0" smtClean="0"/>
                  <a:t> such that we can relate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r>
                      <a:rPr lang="en-GB" sz="2000" b="0" i="1" smtClean="0">
                        <a:latin typeface="Cambria Math"/>
                      </a:rPr>
                      <m:t>(0)</m:t>
                    </m:r>
                  </m:oMath>
                </a14:m>
                <a:r>
                  <a:rPr lang="en-GB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r>
                      <a:rPr lang="en-GB" sz="2000" b="0" i="1" smtClean="0"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+</m:t>
                    </m:r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000" dirty="0" smtClean="0"/>
                  <a:t>?</a:t>
                </a:r>
              </a:p>
              <a:p>
                <a:endParaRPr lang="en-GB" sz="2000" dirty="0"/>
              </a:p>
              <a:p>
                <a:r>
                  <a:rPr lang="en-GB" sz="2000" b="1" dirty="0" smtClean="0"/>
                  <a:t>Let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/>
                      </a:rPr>
                      <m:t>𝒚</m:t>
                    </m:r>
                    <m:r>
                      <a:rPr lang="en-GB" sz="2000" b="1" i="1" smtClean="0">
                        <a:latin typeface="Cambria Math"/>
                      </a:rPr>
                      <m:t>=−</m:t>
                    </m:r>
                    <m:r>
                      <a:rPr lang="en-GB" sz="20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GB" sz="2000" b="1" dirty="0" smtClean="0"/>
                  <a:t>. 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/>
                        </a:rPr>
                        <m:t>𝒇</m:t>
                      </m:r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</m:e>
                        <m:sup>
                          <m:r>
                            <a:rPr lang="en-GB" sz="20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latin typeface="Cambria Math"/>
                        </a:rPr>
                        <m:t>=</m:t>
                      </m:r>
                      <m:r>
                        <a:rPr lang="en-GB" sz="2000" b="1" i="1" smtClean="0">
                          <a:latin typeface="Cambria Math"/>
                        </a:rPr>
                        <m:t>𝒇</m:t>
                      </m:r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sz="20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latin typeface="Cambria Math"/>
                        </a:rPr>
                        <m:t>+</m:t>
                      </m:r>
                      <m:r>
                        <a:rPr lang="en-GB" sz="2000" b="1" i="1" smtClean="0">
                          <a:latin typeface="Cambria Math"/>
                        </a:rPr>
                        <m:t>𝒇</m:t>
                      </m:r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0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sz="20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/>
                        </a:rPr>
                        <m:t>𝒇</m:t>
                      </m:r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sz="20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latin typeface="Cambria Math"/>
                        </a:rPr>
                        <m:t>+</m:t>
                      </m:r>
                      <m:r>
                        <a:rPr lang="en-GB" sz="2000" b="1" i="1" smtClean="0">
                          <a:latin typeface="Cambria Math"/>
                        </a:rPr>
                        <m:t>𝒇</m:t>
                      </m:r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0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sz="20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latin typeface="Cambria Math"/>
                        </a:rPr>
                        <m:t>=</m:t>
                      </m:r>
                      <m:r>
                        <a:rPr lang="en-GB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GB" sz="2000" b="1" dirty="0" smtClean="0"/>
              </a:p>
              <a:p>
                <a:endParaRPr lang="en-GB" sz="2000" dirty="0"/>
              </a:p>
              <a:p>
                <a:r>
                  <a:rPr lang="en-GB" sz="2000" dirty="0" smtClean="0"/>
                  <a:t>Thinking about the Algebra slides, what must we conclude?</a:t>
                </a:r>
              </a:p>
              <a:p>
                <a:endParaRPr lang="en-GB" sz="2000" b="1" dirty="0" smtClean="0"/>
              </a:p>
              <a:p>
                <a:r>
                  <a:rPr lang="en-GB" sz="2000" b="1" dirty="0" smtClean="0"/>
                  <a:t>Squared terms must be positive, and the sum is 0, so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/>
                      </a:rPr>
                      <m:t>𝒇</m:t>
                    </m:r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GB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GB" sz="2000" b="1" dirty="0" smtClean="0"/>
                  <a:t>, and thus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GB" sz="2000" b="1" i="1" smtClean="0"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GB" sz="2000" b="1" dirty="0" smtClean="0"/>
                  <a:t> for all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/>
                      </a:rPr>
                      <m:t>𝒙</m:t>
                    </m:r>
                    <m:r>
                      <a:rPr lang="en-GB" sz="2000" b="1" i="1" smtClean="0">
                        <a:latin typeface="Cambria Math"/>
                      </a:rPr>
                      <m:t>.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140968"/>
                <a:ext cx="7776864" cy="3477875"/>
              </a:xfrm>
              <a:prstGeom prst="rect">
                <a:avLst/>
              </a:prstGeom>
              <a:blipFill rotWithShape="1">
                <a:blip r:embed="rId3"/>
                <a:stretch>
                  <a:fillRect l="-863" t="-876" r="-78" b="-2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39552" y="2060848"/>
            <a:ext cx="7632849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551" y="4077072"/>
            <a:ext cx="7632849" cy="1080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9551" y="5777880"/>
            <a:ext cx="7632849" cy="8409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0" y="599127"/>
                <a:ext cx="9142856" cy="813649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44000" rtlCol="0" anchor="ctr"/>
              <a:lstStyle/>
              <a:p>
                <a:pPr algn="ctr"/>
                <a:r>
                  <a:rPr lang="en-GB" sz="2000" dirty="0" smtClean="0"/>
                  <a:t>Find all functions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GB" sz="2000" dirty="0"/>
                  <a:t> that satisfy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𝑓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/>
                      </a:rPr>
                      <m:t>=</m:t>
                    </m:r>
                    <m:r>
                      <a:rPr lang="en-GB" sz="2000" i="1">
                        <a:latin typeface="Cambria Math"/>
                      </a:rPr>
                      <m:t>𝑓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/>
                      </a:rPr>
                      <m:t>+</m:t>
                    </m:r>
                    <m:r>
                      <a:rPr lang="en-GB" sz="2000" i="1">
                        <a:latin typeface="Cambria Math"/>
                      </a:rPr>
                      <m:t>𝑓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for all real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𝑥</m:t>
                    </m:r>
                    <m:r>
                      <a:rPr lang="en-GB" sz="2000" i="1">
                        <a:latin typeface="Cambria Math"/>
                      </a:rPr>
                      <m:t>,</m:t>
                    </m:r>
                    <m:r>
                      <a:rPr lang="en-GB" sz="2000" i="1">
                        <a:latin typeface="Cambria Math"/>
                      </a:rPr>
                      <m:t>𝑦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9127"/>
                <a:ext cx="9142856" cy="8136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8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Strategy #1 – Specialising </a:t>
              </a:r>
              <a:endParaRPr lang="en-GB" sz="32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53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6875</TotalTime>
  <Words>1748</Words>
  <Application>Microsoft Office PowerPoint</Application>
  <PresentationFormat>On-screen Show (4:3)</PresentationFormat>
  <Paragraphs>404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Symbol</vt:lpstr>
      <vt:lpstr>Wingdings</vt:lpstr>
      <vt:lpstr>Office Theme</vt:lpstr>
      <vt:lpstr>Topic 7: Functional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1: Combinatorics &amp; Probability</dc:title>
  <dc:creator>jamf</dc:creator>
  <cp:lastModifiedBy>Jamie Frost</cp:lastModifiedBy>
  <cp:revision>180</cp:revision>
  <dcterms:created xsi:type="dcterms:W3CDTF">2013-02-10T16:22:19Z</dcterms:created>
  <dcterms:modified xsi:type="dcterms:W3CDTF">2015-08-31T18:20:25Z</dcterms:modified>
</cp:coreProperties>
</file>